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72" r:id="rId4"/>
    <p:sldId id="264" r:id="rId5"/>
    <p:sldId id="271" r:id="rId6"/>
    <p:sldId id="269" r:id="rId7"/>
    <p:sldId id="273" r:id="rId8"/>
    <p:sldId id="276" r:id="rId9"/>
    <p:sldId id="262" r:id="rId10"/>
    <p:sldId id="278" r:id="rId11"/>
    <p:sldId id="279" r:id="rId12"/>
    <p:sldId id="280" r:id="rId13"/>
    <p:sldId id="281" r:id="rId14"/>
    <p:sldId id="277" r:id="rId15"/>
    <p:sldId id="257" r:id="rId16"/>
    <p:sldId id="259"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949"/>
    <a:srgbClr val="EFF5FB"/>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34587" autoAdjust="0"/>
    <p:restoredTop sz="86395" autoAdjust="0"/>
  </p:normalViewPr>
  <p:slideViewPr>
    <p:cSldViewPr snapToGrid="0">
      <p:cViewPr varScale="1">
        <p:scale>
          <a:sx n="99" d="100"/>
          <a:sy n="99" d="100"/>
        </p:scale>
        <p:origin x="258"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01620-2FEA-4778-B36D-D2117105663D}" type="datetimeFigureOut">
              <a:rPr lang="en-US" smtClean="0"/>
              <a:t>8/29/2018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876D5-3112-41E2-8F54-538DEA6F22C9}" type="slidenum">
              <a:rPr lang="en-US" smtClean="0"/>
              <a:t>‹#›</a:t>
            </a:fld>
            <a:endParaRPr lang="en-US"/>
          </a:p>
        </p:txBody>
      </p:sp>
    </p:spTree>
    <p:extLst>
      <p:ext uri="{BB962C8B-B14F-4D97-AF65-F5344CB8AC3E}">
        <p14:creationId xmlns:p14="http://schemas.microsoft.com/office/powerpoint/2010/main" val="4098549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t>
            </a:r>
            <a:r>
              <a:rPr lang="en-US" dirty="0" smtClean="0"/>
              <a:t>Everyone</a:t>
            </a:r>
          </a:p>
          <a:p>
            <a:endParaRPr lang="en-US" dirty="0"/>
          </a:p>
          <a:p>
            <a:r>
              <a:rPr lang="en-US" dirty="0"/>
              <a:t>I’m Zach Rice, one of the developers on the Worldview Team. </a:t>
            </a:r>
            <a:endParaRPr lang="en-US" dirty="0" smtClean="0"/>
          </a:p>
          <a:p>
            <a:endParaRPr lang="en-US" dirty="0"/>
          </a:p>
          <a:p>
            <a:r>
              <a:rPr lang="en-US" dirty="0" smtClean="0"/>
              <a:t>And, today </a:t>
            </a:r>
            <a:r>
              <a:rPr lang="en-US" dirty="0"/>
              <a:t>I’m going to talk about What’s New in Worldview.</a:t>
            </a:r>
          </a:p>
        </p:txBody>
      </p:sp>
      <p:sp>
        <p:nvSpPr>
          <p:cNvPr id="4" name="Slide Number Placeholder 3"/>
          <p:cNvSpPr>
            <a:spLocks noGrp="1"/>
          </p:cNvSpPr>
          <p:nvPr>
            <p:ph type="sldNum" sz="quarter" idx="10"/>
          </p:nvPr>
        </p:nvSpPr>
        <p:spPr/>
        <p:txBody>
          <a:bodyPr/>
          <a:lstStyle/>
          <a:p>
            <a:fld id="{CC0876D5-3112-41E2-8F54-538DEA6F22C9}" type="slidenum">
              <a:rPr lang="en-US" smtClean="0"/>
              <a:t>1</a:t>
            </a:fld>
            <a:endParaRPr lang="en-US"/>
          </a:p>
        </p:txBody>
      </p:sp>
    </p:spTree>
    <p:extLst>
      <p:ext uri="{BB962C8B-B14F-4D97-AF65-F5344CB8AC3E}">
        <p14:creationId xmlns:p14="http://schemas.microsoft.com/office/powerpoint/2010/main" val="2249876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would Worldview be without it’s layers?</a:t>
            </a:r>
          </a:p>
          <a:p>
            <a:endParaRPr lang="en-US" dirty="0" smtClean="0"/>
          </a:p>
          <a:p>
            <a:r>
              <a:rPr lang="en-US" dirty="0" smtClean="0"/>
              <a:t>We </a:t>
            </a:r>
            <a:r>
              <a:rPr lang="en-US" dirty="0" smtClean="0"/>
              <a:t>have added quite a few </a:t>
            </a:r>
            <a:r>
              <a:rPr lang="en-US" dirty="0" smtClean="0"/>
              <a:t>layers since </a:t>
            </a:r>
            <a:r>
              <a:rPr lang="en-US" dirty="0" smtClean="0"/>
              <a:t>January as you can see. Over 80 layers in total….</a:t>
            </a:r>
            <a:endParaRPr lang="en-US" dirty="0"/>
          </a:p>
        </p:txBody>
      </p:sp>
      <p:sp>
        <p:nvSpPr>
          <p:cNvPr id="4" name="Slide Number Placeholder 3"/>
          <p:cNvSpPr>
            <a:spLocks noGrp="1"/>
          </p:cNvSpPr>
          <p:nvPr>
            <p:ph type="sldNum" sz="quarter" idx="10"/>
          </p:nvPr>
        </p:nvSpPr>
        <p:spPr/>
        <p:txBody>
          <a:bodyPr/>
          <a:lstStyle/>
          <a:p>
            <a:fld id="{CC0876D5-3112-41E2-8F54-538DEA6F22C9}" type="slidenum">
              <a:rPr lang="en-US" smtClean="0"/>
              <a:t>10</a:t>
            </a:fld>
            <a:endParaRPr lang="en-US"/>
          </a:p>
        </p:txBody>
      </p:sp>
    </p:spTree>
    <p:extLst>
      <p:ext uri="{BB962C8B-B14F-4D97-AF65-F5344CB8AC3E}">
        <p14:creationId xmlns:p14="http://schemas.microsoft.com/office/powerpoint/2010/main" val="409209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will be adding 30 more in our next release.</a:t>
            </a:r>
          </a:p>
          <a:p>
            <a:endParaRPr lang="en-US" dirty="0"/>
          </a:p>
          <a:p>
            <a:r>
              <a:rPr lang="en-US" dirty="0" smtClean="0"/>
              <a:t>So</a:t>
            </a:r>
            <a:r>
              <a:rPr lang="en-US" dirty="0" smtClean="0"/>
              <a:t>, with all these layers and features, </a:t>
            </a:r>
            <a:r>
              <a:rPr lang="en-US" dirty="0" smtClean="0"/>
              <a:t>what are people </a:t>
            </a:r>
            <a:r>
              <a:rPr lang="en-US" dirty="0" smtClean="0"/>
              <a:t>actually looking </a:t>
            </a:r>
            <a:r>
              <a:rPr lang="en-US" dirty="0" smtClean="0"/>
              <a:t>at in Worldview?</a:t>
            </a:r>
            <a:endParaRPr lang="en-US" dirty="0"/>
          </a:p>
        </p:txBody>
      </p:sp>
      <p:sp>
        <p:nvSpPr>
          <p:cNvPr id="4" name="Slide Number Placeholder 3"/>
          <p:cNvSpPr>
            <a:spLocks noGrp="1"/>
          </p:cNvSpPr>
          <p:nvPr>
            <p:ph type="sldNum" sz="quarter" idx="10"/>
          </p:nvPr>
        </p:nvSpPr>
        <p:spPr/>
        <p:txBody>
          <a:bodyPr/>
          <a:lstStyle/>
          <a:p>
            <a:fld id="{CC0876D5-3112-41E2-8F54-538DEA6F22C9}" type="slidenum">
              <a:rPr lang="en-US" smtClean="0"/>
              <a:t>11</a:t>
            </a:fld>
            <a:endParaRPr lang="en-US"/>
          </a:p>
        </p:txBody>
      </p:sp>
    </p:spTree>
    <p:extLst>
      <p:ext uri="{BB962C8B-B14F-4D97-AF65-F5344CB8AC3E}">
        <p14:creationId xmlns:p14="http://schemas.microsoft.com/office/powerpoint/2010/main" val="321121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look at the Daily User metrics in Worldview. As you can see, we </a:t>
            </a:r>
            <a:r>
              <a:rPr lang="en-US" dirty="0" smtClean="0"/>
              <a:t>generally have </a:t>
            </a:r>
            <a:r>
              <a:rPr lang="en-US" dirty="0"/>
              <a:t>about 3500 </a:t>
            </a:r>
            <a:r>
              <a:rPr lang="en-US" dirty="0" smtClean="0"/>
              <a:t>daily users </a:t>
            </a:r>
            <a:r>
              <a:rPr lang="en-US" dirty="0"/>
              <a:t>but we get significantly more users during major events. </a:t>
            </a:r>
            <a:endParaRPr lang="en-US" dirty="0" smtClean="0"/>
          </a:p>
          <a:p>
            <a:endParaRPr lang="en-US" dirty="0"/>
          </a:p>
          <a:p>
            <a:r>
              <a:rPr lang="en-US" dirty="0"/>
              <a:t>We have seen daily users rise to over 15,000 users a day during events such as Hurricane Harvey, Irma, Jose and Maria as well as during the Fires in Spain in Portugal in 2017.</a:t>
            </a:r>
          </a:p>
        </p:txBody>
      </p:sp>
      <p:sp>
        <p:nvSpPr>
          <p:cNvPr id="4" name="Slide Number Placeholder 3"/>
          <p:cNvSpPr>
            <a:spLocks noGrp="1"/>
          </p:cNvSpPr>
          <p:nvPr>
            <p:ph type="sldNum" sz="quarter" idx="10"/>
          </p:nvPr>
        </p:nvSpPr>
        <p:spPr/>
        <p:txBody>
          <a:bodyPr/>
          <a:lstStyle/>
          <a:p>
            <a:fld id="{CC0876D5-3112-41E2-8F54-538DEA6F22C9}" type="slidenum">
              <a:rPr lang="en-US" smtClean="0"/>
              <a:t>12</a:t>
            </a:fld>
            <a:endParaRPr lang="en-US"/>
          </a:p>
        </p:txBody>
      </p:sp>
    </p:spTree>
    <p:extLst>
      <p:ext uri="{BB962C8B-B14F-4D97-AF65-F5344CB8AC3E}">
        <p14:creationId xmlns:p14="http://schemas.microsoft.com/office/powerpoint/2010/main" val="3992859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 view of users by city over the same time period. We see a large number of individuals from California and British Columbia as there were fires in those regions as well as a concentration of users in Spain and Portugal because of the fires there as well. </a:t>
            </a:r>
          </a:p>
        </p:txBody>
      </p:sp>
      <p:sp>
        <p:nvSpPr>
          <p:cNvPr id="4" name="Slide Number Placeholder 3"/>
          <p:cNvSpPr>
            <a:spLocks noGrp="1"/>
          </p:cNvSpPr>
          <p:nvPr>
            <p:ph type="sldNum" sz="quarter" idx="10"/>
          </p:nvPr>
        </p:nvSpPr>
        <p:spPr/>
        <p:txBody>
          <a:bodyPr/>
          <a:lstStyle/>
          <a:p>
            <a:fld id="{CC0876D5-3112-41E2-8F54-538DEA6F22C9}" type="slidenum">
              <a:rPr lang="en-US" smtClean="0"/>
              <a:t>13</a:t>
            </a:fld>
            <a:endParaRPr lang="en-US"/>
          </a:p>
        </p:txBody>
      </p:sp>
    </p:spTree>
    <p:extLst>
      <p:ext uri="{BB962C8B-B14F-4D97-AF65-F5344CB8AC3E}">
        <p14:creationId xmlns:p14="http://schemas.microsoft.com/office/powerpoint/2010/main" val="566673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features developed and available in Worldview, we have also been busy working on </a:t>
            </a:r>
            <a:r>
              <a:rPr lang="en-US" dirty="0" smtClean="0"/>
              <a:t>other Worldview-related </a:t>
            </a:r>
            <a:r>
              <a:rPr lang="en-US" dirty="0"/>
              <a:t>projects. </a:t>
            </a:r>
            <a:endParaRPr lang="en-US" dirty="0" smtClean="0"/>
          </a:p>
          <a:p>
            <a:endParaRPr lang="en-US" dirty="0"/>
          </a:p>
          <a:p>
            <a:r>
              <a:rPr lang="en-US" dirty="0"/>
              <a:t>One of those projects was the development of Worldview </a:t>
            </a:r>
            <a:r>
              <a:rPr lang="en-US" dirty="0" smtClean="0"/>
              <a:t>AR, an augmented reality application created </a:t>
            </a:r>
            <a:r>
              <a:rPr lang="en-US" dirty="0"/>
              <a:t>by our summer intern Jack Miller using the Unity 3D modeling tool. </a:t>
            </a:r>
          </a:p>
          <a:p>
            <a:endParaRPr lang="en-US" dirty="0" smtClean="0"/>
          </a:p>
          <a:p>
            <a:r>
              <a:rPr lang="en-US" dirty="0" smtClean="0"/>
              <a:t>This </a:t>
            </a:r>
            <a:r>
              <a:rPr lang="en-US" dirty="0"/>
              <a:t>application displays GIBS layers through your phone </a:t>
            </a:r>
            <a:r>
              <a:rPr lang="en-US" dirty="0" smtClean="0"/>
              <a:t>or tablet using </a:t>
            </a:r>
            <a:r>
              <a:rPr lang="en-US" dirty="0"/>
              <a:t>the camera </a:t>
            </a:r>
            <a:r>
              <a:rPr lang="en-US" dirty="0" smtClean="0"/>
              <a:t>on the device to </a:t>
            </a:r>
            <a:r>
              <a:rPr lang="en-US" dirty="0"/>
              <a:t>display either a floating virtual Globe or a virtual </a:t>
            </a:r>
            <a:r>
              <a:rPr lang="en-US" dirty="0" smtClean="0"/>
              <a:t>map in the real world. </a:t>
            </a:r>
            <a:r>
              <a:rPr lang="en-US" dirty="0"/>
              <a:t>The application is designed to work with image </a:t>
            </a:r>
            <a:r>
              <a:rPr lang="en-US" dirty="0" smtClean="0"/>
              <a:t>targets which are </a:t>
            </a:r>
            <a:r>
              <a:rPr lang="en-US" dirty="0"/>
              <a:t>unique printable pieces of paper that can be used to add </a:t>
            </a:r>
            <a:r>
              <a:rPr lang="en-US" dirty="0" smtClean="0"/>
              <a:t>overlaid layers to what you are seeing </a:t>
            </a:r>
            <a:r>
              <a:rPr lang="en-US" dirty="0"/>
              <a:t>or work as a magnifying glass to zoom into </a:t>
            </a:r>
            <a:r>
              <a:rPr lang="en-US" dirty="0" smtClean="0"/>
              <a:t>regions on the map or globe. </a:t>
            </a:r>
            <a:endParaRPr lang="en-US" dirty="0"/>
          </a:p>
          <a:p>
            <a:endParaRPr lang="en-US" dirty="0" smtClean="0"/>
          </a:p>
          <a:p>
            <a:r>
              <a:rPr lang="en-US" dirty="0" smtClean="0"/>
              <a:t>There </a:t>
            </a:r>
            <a:r>
              <a:rPr lang="en-US" dirty="0"/>
              <a:t>is even a multi-player mode where multiple devices can be connected to the same AR instance. This multiple player mode allows users to interact together </a:t>
            </a:r>
            <a:r>
              <a:rPr lang="en-US" dirty="0" smtClean="0"/>
              <a:t>or play against each other in a trivia </a:t>
            </a:r>
            <a:r>
              <a:rPr lang="en-US" dirty="0"/>
              <a:t>game </a:t>
            </a:r>
            <a:r>
              <a:rPr lang="en-US" dirty="0" smtClean="0"/>
              <a:t>mode, making </a:t>
            </a:r>
            <a:r>
              <a:rPr lang="en-US" dirty="0"/>
              <a:t>learning </a:t>
            </a:r>
            <a:r>
              <a:rPr lang="en-US" dirty="0" smtClean="0"/>
              <a:t>fun </a:t>
            </a:r>
            <a:r>
              <a:rPr lang="en-US" dirty="0"/>
              <a:t>and interactive. </a:t>
            </a:r>
          </a:p>
          <a:p>
            <a:endParaRPr lang="en-US" dirty="0" smtClean="0"/>
          </a:p>
          <a:p>
            <a:r>
              <a:rPr lang="en-US" dirty="0" smtClean="0"/>
              <a:t>You </a:t>
            </a:r>
            <a:r>
              <a:rPr lang="en-US" dirty="0"/>
              <a:t>can download the app now at apps.nasa.gov </a:t>
            </a:r>
          </a:p>
        </p:txBody>
      </p:sp>
      <p:sp>
        <p:nvSpPr>
          <p:cNvPr id="4" name="Slide Number Placeholder 3"/>
          <p:cNvSpPr>
            <a:spLocks noGrp="1"/>
          </p:cNvSpPr>
          <p:nvPr>
            <p:ph type="sldNum" sz="quarter" idx="10"/>
          </p:nvPr>
        </p:nvSpPr>
        <p:spPr/>
        <p:txBody>
          <a:bodyPr/>
          <a:lstStyle/>
          <a:p>
            <a:fld id="{CC0876D5-3112-41E2-8F54-538DEA6F22C9}" type="slidenum">
              <a:rPr lang="en-US" smtClean="0"/>
              <a:t>14</a:t>
            </a:fld>
            <a:endParaRPr lang="en-US"/>
          </a:p>
        </p:txBody>
      </p:sp>
    </p:spTree>
    <p:extLst>
      <p:ext uri="{BB962C8B-B14F-4D97-AF65-F5344CB8AC3E}">
        <p14:creationId xmlns:p14="http://schemas.microsoft.com/office/powerpoint/2010/main" val="202616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next</a:t>
            </a:r>
            <a:r>
              <a:rPr lang="en-US" dirty="0" smtClean="0"/>
              <a:t>?</a:t>
            </a:r>
          </a:p>
          <a:p>
            <a:endParaRPr lang="en-US" dirty="0"/>
          </a:p>
          <a:p>
            <a:r>
              <a:rPr lang="en-US" dirty="0"/>
              <a:t>I mentioned we were working on a few other projects in addition to just new features. One was Worldview AR, another is a new tool we are working on called Worldview Snapshots, which Mike will demo in a minute. This tool is designed to take the place of the Rapid Response tool with the goal of remaining lightweight and accessible to a large range of users. </a:t>
            </a:r>
            <a:r>
              <a:rPr lang="en-US" strike="sngStrike" dirty="0"/>
              <a:t>We are looking for beta-testers, so please get in touch with us if you are interested</a:t>
            </a:r>
            <a:r>
              <a:rPr lang="en-US" strike="sngStrike" dirty="0" smtClean="0"/>
              <a:t>.</a:t>
            </a:r>
          </a:p>
          <a:p>
            <a:endParaRPr lang="en-US" dirty="0"/>
          </a:p>
          <a:p>
            <a:r>
              <a:rPr lang="en-US" dirty="0"/>
              <a:t>We are also in the process of designing a new tour. This new tour is being designed to encourage users to explore new events; during that exploration, the tour will also teach the user how to use a various features of the app that they might not normally use. </a:t>
            </a:r>
            <a:endParaRPr lang="en-US" dirty="0" smtClean="0"/>
          </a:p>
          <a:p>
            <a:endParaRPr lang="en-US" dirty="0"/>
          </a:p>
          <a:p>
            <a:r>
              <a:rPr lang="en-US" dirty="0" smtClean="0"/>
              <a:t>We are also continuing development on </a:t>
            </a:r>
            <a:r>
              <a:rPr lang="en-US" dirty="0"/>
              <a:t>vector layers. </a:t>
            </a:r>
            <a:r>
              <a:rPr lang="en-US" dirty="0" smtClean="0"/>
              <a:t>We will be finalizing and incorporating </a:t>
            </a:r>
            <a:r>
              <a:rPr lang="en-US" dirty="0"/>
              <a:t>some of </a:t>
            </a:r>
            <a:r>
              <a:rPr lang="en-US" dirty="0" err="1" smtClean="0"/>
              <a:t>thosee</a:t>
            </a:r>
            <a:r>
              <a:rPr lang="en-US" dirty="0" smtClean="0"/>
              <a:t> </a:t>
            </a:r>
            <a:r>
              <a:rPr lang="en-US" dirty="0"/>
              <a:t>styling techniques shown earlier</a:t>
            </a:r>
            <a:r>
              <a:rPr lang="en-US" strike="sngStrike" dirty="0"/>
              <a:t> using the </a:t>
            </a:r>
            <a:r>
              <a:rPr lang="en-US" strike="sngStrike" dirty="0" err="1"/>
              <a:t>Mapbox</a:t>
            </a:r>
            <a:r>
              <a:rPr lang="en-US" strike="sngStrike" dirty="0"/>
              <a:t> style specification</a:t>
            </a:r>
            <a:r>
              <a:rPr lang="en-US" dirty="0"/>
              <a:t>. </a:t>
            </a:r>
            <a:r>
              <a:rPr lang="en-US" dirty="0" smtClean="0"/>
              <a:t>And, we will be </a:t>
            </a:r>
            <a:r>
              <a:rPr lang="en-US" dirty="0"/>
              <a:t>exploring other features such as allowing users to inspect the information encoded in the vector points</a:t>
            </a:r>
            <a:r>
              <a:rPr lang="en-US" dirty="0" smtClean="0"/>
              <a:t>.</a:t>
            </a:r>
          </a:p>
          <a:p>
            <a:endParaRPr lang="en-US" dirty="0"/>
          </a:p>
          <a:p>
            <a:r>
              <a:rPr lang="en-US" dirty="0"/>
              <a:t>Revamping image download </a:t>
            </a:r>
            <a:r>
              <a:rPr lang="en-US" dirty="0" smtClean="0"/>
              <a:t>is </a:t>
            </a:r>
            <a:r>
              <a:rPr lang="en-US" dirty="0"/>
              <a:t>also priority. Our users have requested some features including the ability to capture imagery across the dateline and add metadata over the image such as legends, color bars, and time stamps. And, with the addition of vector layer support, we will also add the ability to download those layers. </a:t>
            </a:r>
          </a:p>
        </p:txBody>
      </p:sp>
      <p:sp>
        <p:nvSpPr>
          <p:cNvPr id="4" name="Slide Number Placeholder 3"/>
          <p:cNvSpPr>
            <a:spLocks noGrp="1"/>
          </p:cNvSpPr>
          <p:nvPr>
            <p:ph type="sldNum" sz="quarter" idx="10"/>
          </p:nvPr>
        </p:nvSpPr>
        <p:spPr/>
        <p:txBody>
          <a:bodyPr/>
          <a:lstStyle/>
          <a:p>
            <a:fld id="{CC0876D5-3112-41E2-8F54-538DEA6F22C9}" type="slidenum">
              <a:rPr lang="en-US" smtClean="0"/>
              <a:t>15</a:t>
            </a:fld>
            <a:endParaRPr lang="en-US"/>
          </a:p>
        </p:txBody>
      </p:sp>
    </p:spTree>
    <p:extLst>
      <p:ext uri="{BB962C8B-B14F-4D97-AF65-F5344CB8AC3E}">
        <p14:creationId xmlns:p14="http://schemas.microsoft.com/office/powerpoint/2010/main" val="1042983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more features which we are looking to incorporate in the mid-to-long term</a:t>
            </a:r>
            <a:r>
              <a:rPr lang="en-US" dirty="0" smtClean="0"/>
              <a:t>.</a:t>
            </a:r>
          </a:p>
          <a:p>
            <a:endParaRPr lang="en-US" dirty="0"/>
          </a:p>
          <a:p>
            <a:r>
              <a:rPr lang="en-US" dirty="0"/>
              <a:t>[List out features]</a:t>
            </a:r>
          </a:p>
          <a:p>
            <a:r>
              <a:rPr lang="en-US" dirty="0"/>
              <a:t>Historical event browsing, migration to NGAP, a UI overhaul, improved data download, improved timeline, an </a:t>
            </a:r>
            <a:r>
              <a:rPr lang="en-US" dirty="0" err="1"/>
              <a:t>omni</a:t>
            </a:r>
            <a:r>
              <a:rPr lang="en-US" dirty="0"/>
              <a:t> search box, user customizations, crowdsources event information, a virtual globe and data curtains, and any features that are needed to support new missions.</a:t>
            </a:r>
          </a:p>
        </p:txBody>
      </p:sp>
      <p:sp>
        <p:nvSpPr>
          <p:cNvPr id="4" name="Slide Number Placeholder 3"/>
          <p:cNvSpPr>
            <a:spLocks noGrp="1"/>
          </p:cNvSpPr>
          <p:nvPr>
            <p:ph type="sldNum" sz="quarter" idx="10"/>
          </p:nvPr>
        </p:nvSpPr>
        <p:spPr/>
        <p:txBody>
          <a:bodyPr/>
          <a:lstStyle/>
          <a:p>
            <a:fld id="{CC0876D5-3112-41E2-8F54-538DEA6F22C9}" type="slidenum">
              <a:rPr lang="en-US" smtClean="0"/>
              <a:t>16</a:t>
            </a:fld>
            <a:endParaRPr lang="en-US"/>
          </a:p>
        </p:txBody>
      </p:sp>
    </p:spTree>
    <p:extLst>
      <p:ext uri="{BB962C8B-B14F-4D97-AF65-F5344CB8AC3E}">
        <p14:creationId xmlns:p14="http://schemas.microsoft.com/office/powerpoint/2010/main" val="4114463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would like to Thank you for your time. </a:t>
            </a:r>
            <a:endParaRPr lang="en-US" dirty="0" smtClean="0"/>
          </a:p>
          <a:p>
            <a:endParaRPr lang="en-US" dirty="0"/>
          </a:p>
          <a:p>
            <a:r>
              <a:rPr lang="en-US" dirty="0"/>
              <a:t>One thing to note is Worldview is open-source and available on GitHub. So, if you have an idea or want to contribute, I highly recommend you go there and check out the project. You can also go there to review our release notes or open a ticket </a:t>
            </a:r>
            <a:r>
              <a:rPr lang="en-US" dirty="0" smtClean="0"/>
              <a:t>to request </a:t>
            </a:r>
            <a:r>
              <a:rPr lang="en-US" dirty="0"/>
              <a:t>a feature or report a bug. </a:t>
            </a:r>
          </a:p>
          <a:p>
            <a:endParaRPr lang="en-US" dirty="0" smtClean="0"/>
          </a:p>
          <a:p>
            <a:r>
              <a:rPr lang="en-US" dirty="0" smtClean="0"/>
              <a:t>So </a:t>
            </a:r>
            <a:r>
              <a:rPr lang="en-US" dirty="0"/>
              <a:t>again, thanks for your time, and I’ll hand it over to Mike for the Snapshots demo.</a:t>
            </a:r>
          </a:p>
        </p:txBody>
      </p:sp>
      <p:sp>
        <p:nvSpPr>
          <p:cNvPr id="4" name="Slide Number Placeholder 3"/>
          <p:cNvSpPr>
            <a:spLocks noGrp="1"/>
          </p:cNvSpPr>
          <p:nvPr>
            <p:ph type="sldNum" sz="quarter" idx="10"/>
          </p:nvPr>
        </p:nvSpPr>
        <p:spPr/>
        <p:txBody>
          <a:bodyPr/>
          <a:lstStyle/>
          <a:p>
            <a:fld id="{CC0876D5-3112-41E2-8F54-538DEA6F22C9}" type="slidenum">
              <a:rPr lang="en-US" smtClean="0"/>
              <a:t>17</a:t>
            </a:fld>
            <a:endParaRPr lang="en-US"/>
          </a:p>
        </p:txBody>
      </p:sp>
    </p:spTree>
    <p:extLst>
      <p:ext uri="{BB962C8B-B14F-4D97-AF65-F5344CB8AC3E}">
        <p14:creationId xmlns:p14="http://schemas.microsoft.com/office/powerpoint/2010/main" val="4222043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6350"/>
          </a:xfrm>
        </p:spPr>
        <p:txBody>
          <a:bodyPr/>
          <a:lstStyle/>
          <a:p>
            <a:r>
              <a:rPr lang="en-US" dirty="0"/>
              <a:t>So, Let’s Get Started</a:t>
            </a:r>
            <a:r>
              <a:rPr lang="en-US" dirty="0" smtClean="0"/>
              <a:t>.</a:t>
            </a:r>
          </a:p>
          <a:p>
            <a:endParaRPr lang="en-US" dirty="0"/>
          </a:p>
          <a:p>
            <a:r>
              <a:rPr lang="en-US" dirty="0"/>
              <a:t>This year we have had 9 major releases since January. </a:t>
            </a:r>
            <a:endParaRPr lang="en-US" dirty="0" smtClean="0"/>
          </a:p>
          <a:p>
            <a:endParaRPr lang="en-US" dirty="0"/>
          </a:p>
          <a:p>
            <a:r>
              <a:rPr lang="en-US" dirty="0"/>
              <a:t>We started the year with the 2.0 major release</a:t>
            </a:r>
            <a:r>
              <a:rPr lang="en-US" dirty="0" smtClean="0"/>
              <a:t>.</a:t>
            </a:r>
          </a:p>
          <a:p>
            <a:endParaRPr lang="en-US" dirty="0"/>
          </a:p>
          <a:p>
            <a:r>
              <a:rPr lang="en-US" dirty="0" smtClean="0"/>
              <a:t>That </a:t>
            </a:r>
            <a:r>
              <a:rPr lang="en-US" dirty="0"/>
              <a:t>release </a:t>
            </a:r>
            <a:r>
              <a:rPr lang="en-US" dirty="0" smtClean="0"/>
              <a:t>refactored all the JavaScript </a:t>
            </a:r>
            <a:r>
              <a:rPr lang="en-US" dirty="0"/>
              <a:t>ES5 code to ES6, </a:t>
            </a:r>
            <a:r>
              <a:rPr lang="en-US" dirty="0" smtClean="0"/>
              <a:t>simplified </a:t>
            </a:r>
            <a:r>
              <a:rPr lang="en-US" dirty="0"/>
              <a:t>build scripts and </a:t>
            </a:r>
            <a:r>
              <a:rPr lang="en-US" dirty="0" smtClean="0"/>
              <a:t>improved our </a:t>
            </a:r>
            <a:r>
              <a:rPr lang="en-US" dirty="0"/>
              <a:t>developer tools. </a:t>
            </a:r>
            <a:endParaRPr lang="en-US" dirty="0" smtClean="0"/>
          </a:p>
          <a:p>
            <a:endParaRPr lang="en-US" dirty="0"/>
          </a:p>
          <a:p>
            <a:r>
              <a:rPr lang="en-US" dirty="0" smtClean="0"/>
              <a:t>So, after this release we </a:t>
            </a:r>
            <a:r>
              <a:rPr lang="en-US" dirty="0"/>
              <a:t>were able to develop features quicker by utilizing linter files, adding a watch mode, and better handling build script errors. </a:t>
            </a:r>
            <a:r>
              <a:rPr lang="en-US" dirty="0" smtClean="0"/>
              <a:t>And, We </a:t>
            </a:r>
            <a:r>
              <a:rPr lang="en-US" dirty="0"/>
              <a:t>were able to achieve a lighter weight application by using JavaScript modules which allowed us to only pull in individual modules from larger JavaScript libraries</a:t>
            </a:r>
            <a:r>
              <a:rPr lang="en-US" dirty="0" smtClean="0"/>
              <a:t>.</a:t>
            </a:r>
          </a:p>
          <a:p>
            <a:endParaRPr lang="en-US" dirty="0"/>
          </a:p>
          <a:p>
            <a:r>
              <a:rPr lang="en-US" dirty="0"/>
              <a:t>So, this release set the foundation for what was to come the rest of the year</a:t>
            </a:r>
            <a:r>
              <a:rPr lang="en-US" dirty="0" smtClean="0"/>
              <a:t>.</a:t>
            </a:r>
          </a:p>
          <a:p>
            <a:endParaRPr lang="en-US" dirty="0"/>
          </a:p>
          <a:p>
            <a:r>
              <a:rPr lang="en-US" dirty="0"/>
              <a:t>Notable features which followed the 2.0 release, and which we will cover in this talk, include</a:t>
            </a:r>
            <a:r>
              <a:rPr lang="en-US" dirty="0" smtClean="0"/>
              <a:t>:</a:t>
            </a:r>
          </a:p>
          <a:p>
            <a:endParaRPr lang="en-US" dirty="0"/>
          </a:p>
          <a:p>
            <a:pPr lvl="0"/>
            <a:r>
              <a:rPr lang="en-US" dirty="0" smtClean="0"/>
              <a:t>- Improved </a:t>
            </a:r>
            <a:r>
              <a:rPr lang="en-US" dirty="0"/>
              <a:t>Snapshot &amp; GIF resolutions</a:t>
            </a:r>
          </a:p>
          <a:p>
            <a:pPr lvl="0"/>
            <a:r>
              <a:rPr lang="en-US" dirty="0" smtClean="0"/>
              <a:t>- Geostationary </a:t>
            </a:r>
            <a:r>
              <a:rPr lang="en-US" dirty="0"/>
              <a:t>imagery support</a:t>
            </a:r>
          </a:p>
          <a:p>
            <a:pPr lvl="0"/>
            <a:r>
              <a:rPr lang="en-US" dirty="0" smtClean="0"/>
              <a:t>- Multi-day </a:t>
            </a:r>
            <a:r>
              <a:rPr lang="en-US" dirty="0"/>
              <a:t>event tracking</a:t>
            </a:r>
          </a:p>
          <a:p>
            <a:pPr lvl="0"/>
            <a:r>
              <a:rPr lang="en-US" dirty="0" smtClean="0"/>
              <a:t>- Support </a:t>
            </a:r>
            <a:r>
              <a:rPr lang="en-US" dirty="0"/>
              <a:t>for natural events in the polar projection views</a:t>
            </a:r>
          </a:p>
          <a:p>
            <a:pPr lvl="0"/>
            <a:r>
              <a:rPr lang="en-US" dirty="0" smtClean="0"/>
              <a:t>- Vector </a:t>
            </a:r>
            <a:r>
              <a:rPr lang="en-US" dirty="0"/>
              <a:t>layer support</a:t>
            </a:r>
          </a:p>
          <a:p>
            <a:pPr lvl="0"/>
            <a:r>
              <a:rPr lang="en-US" dirty="0" smtClean="0"/>
              <a:t>- Our </a:t>
            </a:r>
            <a:r>
              <a:rPr lang="en-US" dirty="0"/>
              <a:t>upcoming comparison feature</a:t>
            </a:r>
          </a:p>
          <a:p>
            <a:endParaRPr lang="en-US" dirty="0"/>
          </a:p>
          <a:p>
            <a:r>
              <a:rPr lang="en-US" dirty="0" smtClean="0"/>
              <a:t>As </a:t>
            </a:r>
            <a:r>
              <a:rPr lang="en-US" dirty="0"/>
              <a:t>well as a few other Worldview related projects</a:t>
            </a:r>
          </a:p>
        </p:txBody>
      </p:sp>
      <p:sp>
        <p:nvSpPr>
          <p:cNvPr id="4" name="Slide Number Placeholder 3"/>
          <p:cNvSpPr>
            <a:spLocks noGrp="1"/>
          </p:cNvSpPr>
          <p:nvPr>
            <p:ph type="sldNum" sz="quarter" idx="10"/>
          </p:nvPr>
        </p:nvSpPr>
        <p:spPr/>
        <p:txBody>
          <a:bodyPr/>
          <a:lstStyle/>
          <a:p>
            <a:fld id="{CC0876D5-3112-41E2-8F54-538DEA6F22C9}" type="slidenum">
              <a:rPr lang="en-US" smtClean="0"/>
              <a:t>2</a:t>
            </a:fld>
            <a:endParaRPr lang="en-US"/>
          </a:p>
        </p:txBody>
      </p:sp>
    </p:spTree>
    <p:extLst>
      <p:ext uri="{BB962C8B-B14F-4D97-AF65-F5344CB8AC3E}">
        <p14:creationId xmlns:p14="http://schemas.microsoft.com/office/powerpoint/2010/main" val="1741278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Version 2.2 introduced a higher capacity image-download method. </a:t>
            </a:r>
          </a:p>
          <a:p>
            <a:endParaRPr lang="en-US" dirty="0" smtClean="0"/>
          </a:p>
          <a:p>
            <a:r>
              <a:rPr lang="en-US" dirty="0" smtClean="0"/>
              <a:t>Previously </a:t>
            </a:r>
            <a:r>
              <a:rPr lang="en-US" dirty="0"/>
              <a:t>we had a limit </a:t>
            </a:r>
            <a:r>
              <a:rPr lang="en-US" dirty="0" smtClean="0"/>
              <a:t>on image requests of </a:t>
            </a:r>
            <a:r>
              <a:rPr lang="en-US" dirty="0"/>
              <a:t>about 40MB uncompressed</a:t>
            </a:r>
            <a:r>
              <a:rPr lang="en-US" strike="sngStrike" dirty="0"/>
              <a:t>, which sounds quite large but there was a growing number of users who were hitting this limit, especially when using the animated GIF feature.</a:t>
            </a:r>
            <a:r>
              <a:rPr lang="en-US" dirty="0"/>
              <a:t> </a:t>
            </a:r>
          </a:p>
          <a:p>
            <a:endParaRPr lang="en-US" dirty="0" smtClean="0"/>
          </a:p>
          <a:p>
            <a:r>
              <a:rPr lang="en-US" dirty="0" smtClean="0"/>
              <a:t>The </a:t>
            </a:r>
            <a:r>
              <a:rPr lang="en-US" dirty="0"/>
              <a:t>new limit </a:t>
            </a:r>
            <a:r>
              <a:rPr lang="en-US" dirty="0" smtClean="0"/>
              <a:t>allows </a:t>
            </a:r>
            <a:r>
              <a:rPr lang="en-US" dirty="0"/>
              <a:t>a user to request an image at a size of 250MB uncompressed. And, what the user actually receives is a smaller, compressed </a:t>
            </a:r>
            <a:r>
              <a:rPr lang="en-US" dirty="0" smtClean="0"/>
              <a:t>size but again much larger than what was available previously.</a:t>
            </a:r>
            <a:endParaRPr lang="en-US" dirty="0"/>
          </a:p>
          <a:p>
            <a:endParaRPr lang="en-US" dirty="0" smtClean="0"/>
          </a:p>
          <a:p>
            <a:r>
              <a:rPr lang="en-US" dirty="0" smtClean="0"/>
              <a:t>As you </a:t>
            </a:r>
            <a:r>
              <a:rPr lang="en-US" dirty="0"/>
              <a:t>see </a:t>
            </a:r>
            <a:r>
              <a:rPr lang="en-US" dirty="0" smtClean="0"/>
              <a:t>in</a:t>
            </a:r>
            <a:r>
              <a:rPr lang="en-US" dirty="0" smtClean="0"/>
              <a:t> </a:t>
            </a:r>
            <a:r>
              <a:rPr lang="en-US" dirty="0"/>
              <a:t>the </a:t>
            </a:r>
            <a:r>
              <a:rPr lang="en-US" dirty="0" smtClean="0"/>
              <a:t>bottom-left image, </a:t>
            </a:r>
            <a:r>
              <a:rPr lang="en-US" dirty="0"/>
              <a:t>that animated GIF is 7-days worth of imagery at 10km resolution for the entire Geographic projection.</a:t>
            </a:r>
          </a:p>
          <a:p>
            <a:endParaRPr lang="en-US" dirty="0" smtClean="0"/>
          </a:p>
          <a:p>
            <a:r>
              <a:rPr lang="en-US" dirty="0" smtClean="0"/>
              <a:t>On </a:t>
            </a:r>
            <a:r>
              <a:rPr lang="en-US" dirty="0"/>
              <a:t>the right, these images are of the entire polar projection at a 1km resolution.</a:t>
            </a:r>
          </a:p>
          <a:p>
            <a:endParaRPr lang="en-US" dirty="0" smtClean="0"/>
          </a:p>
          <a:p>
            <a:r>
              <a:rPr lang="en-US" dirty="0" smtClean="0"/>
              <a:t>Both </a:t>
            </a:r>
            <a:r>
              <a:rPr lang="en-US" dirty="0"/>
              <a:t>of which would not have been achievable in the past.</a:t>
            </a:r>
          </a:p>
          <a:p>
            <a:endParaRPr lang="en-US" strike="sngStrike" dirty="0" smtClean="0"/>
          </a:p>
          <a:p>
            <a:r>
              <a:rPr lang="en-US" strike="sngStrike" dirty="0" smtClean="0"/>
              <a:t>Our </a:t>
            </a:r>
            <a:r>
              <a:rPr lang="en-US" strike="sngStrike" dirty="0"/>
              <a:t>original implementation of the animated GIF feature relied on an open-source library originally developed at Yahoo called </a:t>
            </a:r>
            <a:r>
              <a:rPr lang="en-US" strike="sngStrike" dirty="0" err="1"/>
              <a:t>GitShot</a:t>
            </a:r>
            <a:r>
              <a:rPr lang="en-US" strike="sngStrike" dirty="0"/>
              <a:t>. Initially we worked with the maintainers of this library to add increased capacities, but technical deviations on how they wanted to implement certain features saw us develop our own solution out.</a:t>
            </a:r>
            <a:endParaRPr lang="en-US" dirty="0"/>
          </a:p>
        </p:txBody>
      </p:sp>
      <p:sp>
        <p:nvSpPr>
          <p:cNvPr id="4" name="Slide Number Placeholder 3"/>
          <p:cNvSpPr>
            <a:spLocks noGrp="1"/>
          </p:cNvSpPr>
          <p:nvPr>
            <p:ph type="sldNum" sz="quarter" idx="10"/>
          </p:nvPr>
        </p:nvSpPr>
        <p:spPr/>
        <p:txBody>
          <a:bodyPr/>
          <a:lstStyle/>
          <a:p>
            <a:fld id="{CC0876D5-3112-41E2-8F54-538DEA6F22C9}" type="slidenum">
              <a:rPr lang="en-US" smtClean="0"/>
              <a:t>3</a:t>
            </a:fld>
            <a:endParaRPr lang="en-US"/>
          </a:p>
        </p:txBody>
      </p:sp>
    </p:spTree>
    <p:extLst>
      <p:ext uri="{BB962C8B-B14F-4D97-AF65-F5344CB8AC3E}">
        <p14:creationId xmlns:p14="http://schemas.microsoft.com/office/powerpoint/2010/main" val="25659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2.3 saw the </a:t>
            </a:r>
            <a:r>
              <a:rPr lang="en-US" dirty="0" smtClean="0"/>
              <a:t>implementation </a:t>
            </a:r>
            <a:r>
              <a:rPr lang="en-US" dirty="0"/>
              <a:t>of geostationary imagery support. This was specifically </a:t>
            </a:r>
            <a:r>
              <a:rPr lang="en-US" dirty="0" smtClean="0"/>
              <a:t>incorporated to </a:t>
            </a:r>
            <a:r>
              <a:rPr lang="en-US" dirty="0"/>
              <a:t>accommodate the work of the NASA CAMP2Ex team who had hoped to stand-up their own Worldview to </a:t>
            </a:r>
            <a:r>
              <a:rPr lang="en-US" dirty="0" smtClean="0"/>
              <a:t>view their own sub-daily</a:t>
            </a:r>
            <a:r>
              <a:rPr lang="en-US" dirty="0"/>
              <a:t>, geostationary imagery. </a:t>
            </a:r>
          </a:p>
          <a:p>
            <a:endParaRPr lang="en-US" dirty="0" smtClean="0"/>
          </a:p>
          <a:p>
            <a:r>
              <a:rPr lang="en-US" dirty="0" smtClean="0"/>
              <a:t>So, as</a:t>
            </a:r>
            <a:r>
              <a:rPr lang="en-US" dirty="0" smtClean="0"/>
              <a:t> </a:t>
            </a:r>
            <a:r>
              <a:rPr lang="en-US" dirty="0"/>
              <a:t>you can see in the top right image, we are now able to show layers at a minute </a:t>
            </a:r>
            <a:r>
              <a:rPr lang="en-US" dirty="0" smtClean="0"/>
              <a:t>interval</a:t>
            </a:r>
            <a:r>
              <a:rPr lang="en-US" dirty="0"/>
              <a:t>, (10-minute intervals </a:t>
            </a:r>
            <a:r>
              <a:rPr lang="en-US" dirty="0" smtClean="0"/>
              <a:t>is being shown with </a:t>
            </a:r>
            <a:r>
              <a:rPr lang="en-US" dirty="0"/>
              <a:t>the </a:t>
            </a:r>
            <a:r>
              <a:rPr lang="en-US" dirty="0" err="1"/>
              <a:t>Himawari</a:t>
            </a:r>
            <a:r>
              <a:rPr lang="en-US" dirty="0"/>
              <a:t> </a:t>
            </a:r>
            <a:r>
              <a:rPr lang="en-US" dirty="0" smtClean="0"/>
              <a:t>layer in that GIF), </a:t>
            </a:r>
            <a:r>
              <a:rPr lang="en-US" dirty="0"/>
              <a:t>compared to a 1-day interval shown below that. </a:t>
            </a:r>
            <a:r>
              <a:rPr lang="en-US" dirty="0" smtClean="0"/>
              <a:t>The great ting about this is you can see much finer details such </a:t>
            </a:r>
            <a:r>
              <a:rPr lang="en-US" dirty="0"/>
              <a:t>as cloud formation, wind direction, and even the movement of the sun as it is reflected off of the Earth’s surface.</a:t>
            </a:r>
          </a:p>
          <a:p>
            <a:endParaRPr lang="en-US" dirty="0" smtClean="0"/>
          </a:p>
          <a:p>
            <a:r>
              <a:rPr lang="en-US" dirty="0" smtClean="0"/>
              <a:t>In </a:t>
            </a:r>
            <a:r>
              <a:rPr lang="en-US" dirty="0"/>
              <a:t>the left image, you can see how the timeline adapts based on the availability of a sub-daily layer in the layer list. We now have a ‘Minutes’ zoom-level; there is an hour and minute field on the timeline, and the animation widget </a:t>
            </a:r>
            <a:r>
              <a:rPr lang="en-US" dirty="0" smtClean="0"/>
              <a:t>also adds support for </a:t>
            </a:r>
            <a:r>
              <a:rPr lang="en-US" dirty="0"/>
              <a:t>a minute-base range. </a:t>
            </a:r>
          </a:p>
          <a:p>
            <a:endParaRPr lang="en-US" dirty="0" smtClean="0"/>
          </a:p>
          <a:p>
            <a:r>
              <a:rPr lang="en-US" dirty="0" smtClean="0"/>
              <a:t>Let’s </a:t>
            </a:r>
            <a:r>
              <a:rPr lang="en-US" dirty="0"/>
              <a:t>see how this looks within the application…</a:t>
            </a:r>
          </a:p>
        </p:txBody>
      </p:sp>
      <p:sp>
        <p:nvSpPr>
          <p:cNvPr id="4" name="Slide Number Placeholder 3"/>
          <p:cNvSpPr>
            <a:spLocks noGrp="1"/>
          </p:cNvSpPr>
          <p:nvPr>
            <p:ph type="sldNum" sz="quarter" idx="10"/>
          </p:nvPr>
        </p:nvSpPr>
        <p:spPr/>
        <p:txBody>
          <a:bodyPr/>
          <a:lstStyle/>
          <a:p>
            <a:fld id="{CC0876D5-3112-41E2-8F54-538DEA6F22C9}" type="slidenum">
              <a:rPr lang="en-US" smtClean="0"/>
              <a:t>4</a:t>
            </a:fld>
            <a:endParaRPr lang="en-US"/>
          </a:p>
        </p:txBody>
      </p:sp>
    </p:spTree>
    <p:extLst>
      <p:ext uri="{BB962C8B-B14F-4D97-AF65-F5344CB8AC3E}">
        <p14:creationId xmlns:p14="http://schemas.microsoft.com/office/powerpoint/2010/main" val="310542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b="1" dirty="0"/>
              <a:t>starting out</a:t>
            </a:r>
            <a:r>
              <a:rPr lang="en-US" dirty="0"/>
              <a:t>, the timeline has 3 zoom levels; daily, monthly, yearly.</a:t>
            </a:r>
            <a:br>
              <a:rPr lang="en-US" dirty="0"/>
            </a:br>
            <a:r>
              <a:rPr lang="en-US" dirty="0"/>
              <a:t>There is also the </a:t>
            </a:r>
            <a:r>
              <a:rPr lang="en-US" dirty="0" smtClean="0"/>
              <a:t>year</a:t>
            </a:r>
            <a:r>
              <a:rPr lang="en-US" dirty="0"/>
              <a:t>, month, day selectors. </a:t>
            </a:r>
            <a:endParaRPr lang="en-US" dirty="0" smtClean="0"/>
          </a:p>
          <a:p>
            <a:endParaRPr lang="en-US" dirty="0"/>
          </a:p>
          <a:p>
            <a:r>
              <a:rPr lang="en-US" dirty="0"/>
              <a:t>But if we </a:t>
            </a:r>
            <a:r>
              <a:rPr lang="en-US" b="1" dirty="0"/>
              <a:t>add a layer with sub-daily intervals</a:t>
            </a:r>
            <a:r>
              <a:rPr lang="en-US" dirty="0"/>
              <a:t>, we can see the timeline adapts.</a:t>
            </a:r>
            <a:br>
              <a:rPr lang="en-US" dirty="0"/>
            </a:br>
            <a:r>
              <a:rPr lang="en-US" dirty="0"/>
              <a:t>There is now hour and minute selectors as well as a new minutes zoom level. </a:t>
            </a:r>
            <a:endParaRPr lang="en-US" dirty="0" smtClean="0"/>
          </a:p>
          <a:p>
            <a:endParaRPr lang="en-US" dirty="0"/>
          </a:p>
          <a:p>
            <a:r>
              <a:rPr lang="en-US" dirty="0"/>
              <a:t>And then, you can see </a:t>
            </a:r>
            <a:r>
              <a:rPr lang="en-US" b="1" dirty="0"/>
              <a:t>dragging the pick on the timeline</a:t>
            </a:r>
            <a:r>
              <a:rPr lang="en-US" dirty="0"/>
              <a:t> shows a new layer for every 10-minute interval</a:t>
            </a:r>
            <a:r>
              <a:rPr lang="en-US" dirty="0" smtClean="0"/>
              <a:t>.</a:t>
            </a:r>
          </a:p>
          <a:p>
            <a:endParaRPr lang="en-US" dirty="0"/>
          </a:p>
          <a:p>
            <a:r>
              <a:rPr lang="en-US" dirty="0"/>
              <a:t>And, </a:t>
            </a:r>
            <a:r>
              <a:rPr lang="en-US" b="1" dirty="0"/>
              <a:t>if we build an animation</a:t>
            </a:r>
            <a:r>
              <a:rPr lang="en-US" dirty="0"/>
              <a:t>, the imagery will animate at that 10-minute intervals. And this creates stunning visuals which can be saved as an animated GIF</a:t>
            </a:r>
            <a:r>
              <a:rPr lang="en-US" dirty="0" smtClean="0"/>
              <a:t>.</a:t>
            </a:r>
          </a:p>
          <a:p>
            <a:endParaRPr lang="en-US" dirty="0"/>
          </a:p>
          <a:p>
            <a:r>
              <a:rPr lang="en-US" dirty="0"/>
              <a:t>Ok, moving on…</a:t>
            </a:r>
          </a:p>
        </p:txBody>
      </p:sp>
      <p:sp>
        <p:nvSpPr>
          <p:cNvPr id="4" name="Slide Number Placeholder 3"/>
          <p:cNvSpPr>
            <a:spLocks noGrp="1"/>
          </p:cNvSpPr>
          <p:nvPr>
            <p:ph type="sldNum" sz="quarter" idx="10"/>
          </p:nvPr>
        </p:nvSpPr>
        <p:spPr/>
        <p:txBody>
          <a:bodyPr/>
          <a:lstStyle/>
          <a:p>
            <a:fld id="{CC0876D5-3112-41E2-8F54-538DEA6F22C9}" type="slidenum">
              <a:rPr lang="en-US" smtClean="0"/>
              <a:t>5</a:t>
            </a:fld>
            <a:endParaRPr lang="en-US"/>
          </a:p>
        </p:txBody>
      </p:sp>
    </p:spTree>
    <p:extLst>
      <p:ext uri="{BB962C8B-B14F-4D97-AF65-F5344CB8AC3E}">
        <p14:creationId xmlns:p14="http://schemas.microsoft.com/office/powerpoint/2010/main" val="1302799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major feature was the ability to track events over time; first introduce in version 2.4. </a:t>
            </a:r>
            <a:endParaRPr lang="en-US" dirty="0" smtClean="0"/>
          </a:p>
          <a:p>
            <a:endParaRPr lang="en-US" dirty="0"/>
          </a:p>
          <a:p>
            <a:r>
              <a:rPr lang="en-US" dirty="0"/>
              <a:t>So, within Worldview we </a:t>
            </a:r>
            <a:r>
              <a:rPr lang="en-US" dirty="0" smtClean="0"/>
              <a:t>have shown </a:t>
            </a:r>
            <a:r>
              <a:rPr lang="en-US" dirty="0"/>
              <a:t>major events such as Volcanos, Hurricanes, Dust Storms, etc</a:t>
            </a:r>
            <a:r>
              <a:rPr lang="en-US" dirty="0" smtClean="0"/>
              <a:t>. for awhile now But, </a:t>
            </a:r>
            <a:r>
              <a:rPr lang="en-US" dirty="0"/>
              <a:t>w</a:t>
            </a:r>
            <a:r>
              <a:rPr lang="en-US" dirty="0" smtClean="0"/>
              <a:t>ith </a:t>
            </a:r>
            <a:r>
              <a:rPr lang="en-US" dirty="0"/>
              <a:t>multi-day </a:t>
            </a:r>
            <a:r>
              <a:rPr lang="en-US" dirty="0" smtClean="0"/>
              <a:t>events, </a:t>
            </a:r>
            <a:r>
              <a:rPr lang="en-US" dirty="0"/>
              <a:t>such as icebergs and severe storms, it was difficult to see the movement of these events over-time. Most of these events occur for multiple days and, sometimes </a:t>
            </a:r>
            <a:r>
              <a:rPr lang="en-US" dirty="0" smtClean="0"/>
              <a:t>they are occurring over the course of </a:t>
            </a:r>
            <a:r>
              <a:rPr lang="en-US" dirty="0"/>
              <a:t>years, in the case of Icebergs. </a:t>
            </a:r>
            <a:endParaRPr lang="en-US" dirty="0" smtClean="0"/>
          </a:p>
          <a:p>
            <a:endParaRPr lang="en-US" dirty="0"/>
          </a:p>
          <a:p>
            <a:r>
              <a:rPr lang="en-US" dirty="0" smtClean="0"/>
              <a:t>With </a:t>
            </a:r>
            <a:r>
              <a:rPr lang="en-US" dirty="0"/>
              <a:t>this feature, when a user clicks a multi-day event, you will see a line connecting </a:t>
            </a:r>
            <a:r>
              <a:rPr lang="en-US" dirty="0" smtClean="0"/>
              <a:t>the </a:t>
            </a:r>
            <a:r>
              <a:rPr lang="en-US" dirty="0"/>
              <a:t>days </a:t>
            </a:r>
            <a:r>
              <a:rPr lang="en-US" dirty="0" smtClean="0"/>
              <a:t>of the event and </a:t>
            </a:r>
            <a:r>
              <a:rPr lang="en-US" dirty="0"/>
              <a:t>clicking </a:t>
            </a:r>
            <a:r>
              <a:rPr lang="en-US" dirty="0" smtClean="0"/>
              <a:t>a point on </a:t>
            </a:r>
            <a:r>
              <a:rPr lang="en-US" dirty="0"/>
              <a:t>the </a:t>
            </a:r>
            <a:r>
              <a:rPr lang="en-US" dirty="0" smtClean="0"/>
              <a:t>line </a:t>
            </a:r>
            <a:r>
              <a:rPr lang="en-US" dirty="0"/>
              <a:t>jumps you to that day. </a:t>
            </a:r>
            <a:r>
              <a:rPr lang="en-US" dirty="0" smtClean="0"/>
              <a:t>And, if you notice, on the event line</a:t>
            </a:r>
            <a:r>
              <a:rPr lang="en-US" dirty="0"/>
              <a:t>, you are able to see the direction in with the event is moving as well</a:t>
            </a:r>
            <a:r>
              <a:rPr lang="en-US" dirty="0" smtClean="0"/>
              <a:t>.</a:t>
            </a:r>
          </a:p>
          <a:p>
            <a:endParaRPr lang="en-US" dirty="0"/>
          </a:p>
          <a:p>
            <a:r>
              <a:rPr lang="en-US" dirty="0" smtClean="0"/>
              <a:t>In </a:t>
            </a:r>
            <a:r>
              <a:rPr lang="en-US" dirty="0"/>
              <a:t>addition to improving the temporal context of an event; version 2.6 added the ability to view events within the polar projections. Previously, events were only viewable in the Geographic projection. </a:t>
            </a:r>
            <a:endParaRPr lang="en-US" dirty="0" smtClean="0"/>
          </a:p>
          <a:p>
            <a:endParaRPr lang="en-US" dirty="0"/>
          </a:p>
          <a:p>
            <a:r>
              <a:rPr lang="en-US" dirty="0"/>
              <a:t>T</a:t>
            </a:r>
            <a:r>
              <a:rPr lang="en-US" dirty="0" smtClean="0"/>
              <a:t>he </a:t>
            </a:r>
            <a:r>
              <a:rPr lang="en-US" dirty="0"/>
              <a:t>image on the </a:t>
            </a:r>
            <a:r>
              <a:rPr lang="en-US" dirty="0" smtClean="0"/>
              <a:t>left, for example, shows an </a:t>
            </a:r>
            <a:r>
              <a:rPr lang="en-US" dirty="0"/>
              <a:t>iceberg as viewed in the Geographic projection; the right image shows the same event as seen in the Antarctic Projection.</a:t>
            </a:r>
          </a:p>
        </p:txBody>
      </p:sp>
      <p:sp>
        <p:nvSpPr>
          <p:cNvPr id="4" name="Slide Number Placeholder 3"/>
          <p:cNvSpPr>
            <a:spLocks noGrp="1"/>
          </p:cNvSpPr>
          <p:nvPr>
            <p:ph type="sldNum" sz="quarter" idx="10"/>
          </p:nvPr>
        </p:nvSpPr>
        <p:spPr/>
        <p:txBody>
          <a:bodyPr/>
          <a:lstStyle/>
          <a:p>
            <a:fld id="{CC0876D5-3112-41E2-8F54-538DEA6F22C9}" type="slidenum">
              <a:rPr lang="en-US" smtClean="0"/>
              <a:t>6</a:t>
            </a:fld>
            <a:endParaRPr lang="en-US"/>
          </a:p>
        </p:txBody>
      </p:sp>
    </p:spTree>
    <p:extLst>
      <p:ext uri="{BB962C8B-B14F-4D97-AF65-F5344CB8AC3E}">
        <p14:creationId xmlns:p14="http://schemas.microsoft.com/office/powerpoint/2010/main" val="1821469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vector support. </a:t>
            </a:r>
            <a:endParaRPr lang="en-US" dirty="0" smtClean="0"/>
          </a:p>
          <a:p>
            <a:endParaRPr lang="en-US" dirty="0"/>
          </a:p>
          <a:p>
            <a:r>
              <a:rPr lang="en-US" dirty="0"/>
              <a:t>Version 2.7 added basic, </a:t>
            </a:r>
            <a:r>
              <a:rPr lang="en-US" dirty="0" err="1"/>
              <a:t>unstyled</a:t>
            </a:r>
            <a:r>
              <a:rPr lang="en-US" dirty="0"/>
              <a:t>, vector layer support and </a:t>
            </a:r>
            <a:r>
              <a:rPr lang="en-US" dirty="0" smtClean="0"/>
              <a:t>we have more additional feature </a:t>
            </a:r>
            <a:r>
              <a:rPr lang="en-US" dirty="0"/>
              <a:t>development </a:t>
            </a:r>
            <a:r>
              <a:rPr lang="en-US" dirty="0" smtClean="0"/>
              <a:t>ongoing</a:t>
            </a:r>
            <a:r>
              <a:rPr lang="en-US" dirty="0"/>
              <a:t>. The images above, for example, demonstrate the capabilities we have achieved while prototyping styled vector layers. </a:t>
            </a:r>
            <a:endParaRPr lang="en-US" dirty="0" smtClean="0"/>
          </a:p>
          <a:p>
            <a:endParaRPr lang="en-US" dirty="0"/>
          </a:p>
          <a:p>
            <a:r>
              <a:rPr lang="en-US" dirty="0"/>
              <a:t>On the left, we see the Terra Ascending Orbit Track layer with </a:t>
            </a:r>
            <a:r>
              <a:rPr lang="en-US" dirty="0" smtClean="0"/>
              <a:t>the line </a:t>
            </a:r>
            <a:r>
              <a:rPr lang="en-US" dirty="0"/>
              <a:t>showing the path of the satellite, as well as points styled at 1 and 5 minute intervals with labels added every 5 minutes. </a:t>
            </a:r>
            <a:endParaRPr lang="en-US" dirty="0" smtClean="0"/>
          </a:p>
          <a:p>
            <a:endParaRPr lang="en-US" dirty="0"/>
          </a:p>
          <a:p>
            <a:r>
              <a:rPr lang="en-US" dirty="0"/>
              <a:t>On the right, we see the FIRMS MODIS layer with fires styled by color based on their confidence level.</a:t>
            </a:r>
          </a:p>
          <a:p>
            <a:endParaRPr lang="en-US" dirty="0" smtClean="0"/>
          </a:p>
          <a:p>
            <a:r>
              <a:rPr lang="en-US" dirty="0" smtClean="0"/>
              <a:t>So</a:t>
            </a:r>
            <a:r>
              <a:rPr lang="en-US" dirty="0"/>
              <a:t>, how do we style vectors? </a:t>
            </a:r>
            <a:br>
              <a:rPr lang="en-US" dirty="0"/>
            </a:br>
            <a:endParaRPr lang="en-US" dirty="0" smtClean="0"/>
          </a:p>
          <a:p>
            <a:r>
              <a:rPr lang="en-US" dirty="0" smtClean="0"/>
              <a:t>With </a:t>
            </a:r>
            <a:r>
              <a:rPr lang="en-US" dirty="0"/>
              <a:t>map vector tiles, data about the layer is encoded within each </a:t>
            </a:r>
            <a:r>
              <a:rPr lang="en-US" dirty="0" smtClean="0"/>
              <a:t>vector point</a:t>
            </a:r>
            <a:r>
              <a:rPr lang="en-US" dirty="0" smtClean="0"/>
              <a:t>. </a:t>
            </a:r>
            <a:r>
              <a:rPr lang="en-US" dirty="0"/>
              <a:t>We then </a:t>
            </a:r>
            <a:r>
              <a:rPr lang="en-US" dirty="0" smtClean="0"/>
              <a:t>use a </a:t>
            </a:r>
            <a:r>
              <a:rPr lang="en-US" dirty="0"/>
              <a:t>separate style JSON file to define styles and map those styles to features. </a:t>
            </a:r>
            <a:endParaRPr lang="en-US" dirty="0" smtClean="0"/>
          </a:p>
          <a:p>
            <a:endParaRPr lang="en-US" dirty="0"/>
          </a:p>
          <a:p>
            <a:r>
              <a:rPr lang="en-US" dirty="0" smtClean="0"/>
              <a:t>In </a:t>
            </a:r>
            <a:r>
              <a:rPr lang="en-US" dirty="0"/>
              <a:t>our orbit track example, a time value is encoded into the MVT as a regular expression; as well as a color value, and size in order to render the circle and labels you see. This information is passed to </a:t>
            </a:r>
            <a:r>
              <a:rPr lang="en-US" dirty="0" err="1"/>
              <a:t>OpenLayers</a:t>
            </a:r>
            <a:r>
              <a:rPr lang="en-US" dirty="0"/>
              <a:t> when the tile is being rendered and it is cached in an array of points. </a:t>
            </a:r>
          </a:p>
          <a:p>
            <a:endParaRPr lang="en-US" dirty="0" smtClean="0"/>
          </a:p>
          <a:p>
            <a:r>
              <a:rPr lang="en-US" dirty="0" smtClean="0"/>
              <a:t>The </a:t>
            </a:r>
            <a:r>
              <a:rPr lang="en-US" dirty="0"/>
              <a:t>result is super-fast rendering and styling of thousands of points at once.</a:t>
            </a:r>
          </a:p>
        </p:txBody>
      </p:sp>
      <p:sp>
        <p:nvSpPr>
          <p:cNvPr id="4" name="Slide Number Placeholder 3"/>
          <p:cNvSpPr>
            <a:spLocks noGrp="1"/>
          </p:cNvSpPr>
          <p:nvPr>
            <p:ph type="sldNum" sz="quarter" idx="10"/>
          </p:nvPr>
        </p:nvSpPr>
        <p:spPr/>
        <p:txBody>
          <a:bodyPr/>
          <a:lstStyle/>
          <a:p>
            <a:fld id="{CC0876D5-3112-41E2-8F54-538DEA6F22C9}" type="slidenum">
              <a:rPr lang="en-US" smtClean="0"/>
              <a:t>7</a:t>
            </a:fld>
            <a:endParaRPr lang="en-US"/>
          </a:p>
        </p:txBody>
      </p:sp>
    </p:spTree>
    <p:extLst>
      <p:ext uri="{BB962C8B-B14F-4D97-AF65-F5344CB8AC3E}">
        <p14:creationId xmlns:p14="http://schemas.microsoft.com/office/powerpoint/2010/main" val="67798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dig deeper into composing a stylized vector layer. </a:t>
            </a:r>
            <a:endParaRPr lang="en-US" dirty="0" smtClean="0"/>
          </a:p>
          <a:p>
            <a:endParaRPr lang="en-US" dirty="0"/>
          </a:p>
          <a:p>
            <a:r>
              <a:rPr lang="en-US" dirty="0"/>
              <a:t>On the left, </a:t>
            </a:r>
            <a:r>
              <a:rPr lang="en-US" dirty="0" smtClean="0"/>
              <a:t>is </a:t>
            </a:r>
            <a:r>
              <a:rPr lang="en-US" dirty="0"/>
              <a:t>an example of feature data encoded within a vector tile. You can see there is information such as date, time, brightness, confidence level etc. </a:t>
            </a:r>
            <a:endParaRPr lang="en-US" dirty="0" smtClean="0"/>
          </a:p>
          <a:p>
            <a:endParaRPr lang="en-US" dirty="0"/>
          </a:p>
          <a:p>
            <a:r>
              <a:rPr lang="en-US" dirty="0"/>
              <a:t>On the right, is a JSON file we created to be used consumed by </a:t>
            </a:r>
            <a:r>
              <a:rPr lang="en-US" dirty="0" err="1"/>
              <a:t>OpenLayers</a:t>
            </a:r>
            <a:r>
              <a:rPr lang="en-US" dirty="0"/>
              <a:t> to style the vector points. </a:t>
            </a:r>
            <a:endParaRPr lang="en-US" dirty="0" smtClean="0"/>
          </a:p>
          <a:p>
            <a:endParaRPr lang="en-US" dirty="0"/>
          </a:p>
          <a:p>
            <a:r>
              <a:rPr lang="en-US" dirty="0"/>
              <a:t>In the case of fires, we have 3 styles defined, “Low Confidence, Medium Confidence, and High Confidence”. Each style has color, radius, property and range values defined.</a:t>
            </a:r>
          </a:p>
          <a:p>
            <a:endParaRPr lang="en-US" dirty="0" smtClean="0"/>
          </a:p>
          <a:p>
            <a:r>
              <a:rPr lang="en-US" dirty="0" smtClean="0"/>
              <a:t>If </a:t>
            </a:r>
            <a:r>
              <a:rPr lang="en-US" dirty="0"/>
              <a:t>you notice, the property value within the style JSON is matched to the property vector feature data key of the same name; in this case CONFIDENCE. </a:t>
            </a:r>
          </a:p>
          <a:p>
            <a:endParaRPr lang="en-US" dirty="0" smtClean="0"/>
          </a:p>
          <a:p>
            <a:r>
              <a:rPr lang="en-US" dirty="0" smtClean="0"/>
              <a:t>That </a:t>
            </a:r>
            <a:r>
              <a:rPr lang="en-US" dirty="0"/>
              <a:t>CONFIDENCE value within the MVT is compared to each style’s range of values. </a:t>
            </a:r>
          </a:p>
          <a:p>
            <a:endParaRPr lang="en-US" dirty="0" smtClean="0"/>
          </a:p>
          <a:p>
            <a:r>
              <a:rPr lang="en-US" dirty="0" smtClean="0"/>
              <a:t>So</a:t>
            </a:r>
            <a:r>
              <a:rPr lang="en-US" dirty="0"/>
              <a:t>, for example, if the MVT Confidence value is “56”, then that point of data will be styled with “Medium Confidence”. Which means an orange point will be rendered as that is what is defined within the “color” and “radius” fields in the style JSON.</a:t>
            </a:r>
          </a:p>
        </p:txBody>
      </p:sp>
      <p:sp>
        <p:nvSpPr>
          <p:cNvPr id="4" name="Slide Number Placeholder 3"/>
          <p:cNvSpPr>
            <a:spLocks noGrp="1"/>
          </p:cNvSpPr>
          <p:nvPr>
            <p:ph type="sldNum" sz="quarter" idx="10"/>
          </p:nvPr>
        </p:nvSpPr>
        <p:spPr/>
        <p:txBody>
          <a:bodyPr/>
          <a:lstStyle/>
          <a:p>
            <a:fld id="{CC0876D5-3112-41E2-8F54-538DEA6F22C9}" type="slidenum">
              <a:rPr lang="en-US" smtClean="0"/>
              <a:t>8</a:t>
            </a:fld>
            <a:endParaRPr lang="en-US"/>
          </a:p>
        </p:txBody>
      </p:sp>
    </p:spTree>
    <p:extLst>
      <p:ext uri="{BB962C8B-B14F-4D97-AF65-F5344CB8AC3E}">
        <p14:creationId xmlns:p14="http://schemas.microsoft.com/office/powerpoint/2010/main" val="3333974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feature we are very excited to show is our new Comparison Mode which will debut in our September release. This feature enables the user to compare 2 states of the application using 3 different methods of comparison. Once the feature is enabled by the user, a State A &amp; State B </a:t>
            </a:r>
            <a:r>
              <a:rPr lang="en-US" dirty="0" smtClean="0"/>
              <a:t>layer list will </a:t>
            </a:r>
            <a:r>
              <a:rPr lang="en-US" dirty="0"/>
              <a:t>appear which can be setup independently with separate </a:t>
            </a:r>
            <a:r>
              <a:rPr lang="en-US" dirty="0" smtClean="0"/>
              <a:t>layers and </a:t>
            </a:r>
            <a:r>
              <a:rPr lang="en-US" dirty="0"/>
              <a:t>different dates. This gives the user the ability to compare data by time, by layer, or both. </a:t>
            </a:r>
            <a:endParaRPr lang="en-US" dirty="0" smtClean="0"/>
          </a:p>
          <a:p>
            <a:endParaRPr lang="en-US" dirty="0"/>
          </a:p>
          <a:p>
            <a:r>
              <a:rPr lang="en-US" dirty="0"/>
              <a:t>The left image above shows the opacity mode. Opacity mode will allow the user to fade between the “A” layer and the “B” layer using the slider above the timeline. </a:t>
            </a:r>
            <a:endParaRPr lang="en-US" dirty="0" smtClean="0"/>
          </a:p>
          <a:p>
            <a:endParaRPr lang="en-US" dirty="0"/>
          </a:p>
          <a:p>
            <a:r>
              <a:rPr lang="en-US" dirty="0"/>
              <a:t>The image on the right shows the slider mode. Slider mode allows the user to grab the divider and swipe left and right across the map</a:t>
            </a:r>
            <a:r>
              <a:rPr lang="en-US" dirty="0" smtClean="0"/>
              <a:t>.</a:t>
            </a:r>
          </a:p>
          <a:p>
            <a:endParaRPr lang="en-US" dirty="0"/>
          </a:p>
          <a:p>
            <a:r>
              <a:rPr lang="en-US" dirty="0"/>
              <a:t>The third mode is the “spy” mode which brings up a circle region containing the State B </a:t>
            </a:r>
            <a:r>
              <a:rPr lang="en-US" dirty="0" err="1" smtClean="0"/>
              <a:t>overlayed</a:t>
            </a:r>
            <a:r>
              <a:rPr lang="en-US" dirty="0" smtClean="0"/>
              <a:t> onto State A. </a:t>
            </a:r>
            <a:r>
              <a:rPr lang="en-US" dirty="0"/>
              <a:t>This allows the user to hover over a very specific region at a time</a:t>
            </a:r>
            <a:r>
              <a:rPr lang="en-US" dirty="0" smtClean="0"/>
              <a:t>.</a:t>
            </a:r>
          </a:p>
          <a:p>
            <a:endParaRPr lang="en-US" dirty="0"/>
          </a:p>
          <a:p>
            <a:r>
              <a:rPr lang="en-US" dirty="0" smtClean="0"/>
              <a:t>So that covers some of the major features…</a:t>
            </a:r>
            <a:endParaRPr lang="en-US" dirty="0"/>
          </a:p>
        </p:txBody>
      </p:sp>
      <p:sp>
        <p:nvSpPr>
          <p:cNvPr id="4" name="Slide Number Placeholder 3"/>
          <p:cNvSpPr>
            <a:spLocks noGrp="1"/>
          </p:cNvSpPr>
          <p:nvPr>
            <p:ph type="sldNum" sz="quarter" idx="10"/>
          </p:nvPr>
        </p:nvSpPr>
        <p:spPr/>
        <p:txBody>
          <a:bodyPr/>
          <a:lstStyle/>
          <a:p>
            <a:fld id="{CC0876D5-3112-41E2-8F54-538DEA6F22C9}" type="slidenum">
              <a:rPr lang="en-US" smtClean="0"/>
              <a:t>9</a:t>
            </a:fld>
            <a:endParaRPr lang="en-US"/>
          </a:p>
        </p:txBody>
      </p:sp>
    </p:spTree>
    <p:extLst>
      <p:ext uri="{BB962C8B-B14F-4D97-AF65-F5344CB8AC3E}">
        <p14:creationId xmlns:p14="http://schemas.microsoft.com/office/powerpoint/2010/main" val="3557588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B5756-DA7A-4CD4-99D6-9779FA2138F3}"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198333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B5756-DA7A-4CD4-99D6-9779FA2138F3}"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353908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B5756-DA7A-4CD4-99D6-9779FA2138F3}"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261584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B5756-DA7A-4CD4-99D6-9779FA2138F3}"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412168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B5756-DA7A-4CD4-99D6-9779FA2138F3}"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246033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B5756-DA7A-4CD4-99D6-9779FA2138F3}"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22198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B5756-DA7A-4CD4-99D6-9779FA2138F3}" type="datetimeFigureOut">
              <a:rPr lang="en-US" smtClean="0"/>
              <a:t>8/29/2018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3416731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B5756-DA7A-4CD4-99D6-9779FA2138F3}" type="datetimeFigureOut">
              <a:rPr lang="en-US" smtClean="0"/>
              <a:t>8/29/2018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101593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B5756-DA7A-4CD4-99D6-9779FA2138F3}" type="datetimeFigureOut">
              <a:rPr lang="en-US" smtClean="0"/>
              <a:t>8/29/2018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2294465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B5756-DA7A-4CD4-99D6-9779FA2138F3}"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352273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B5756-DA7A-4CD4-99D6-9779FA2138F3}"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DC4F9-1386-410D-97B5-8052A43BF037}" type="slidenum">
              <a:rPr lang="en-US" smtClean="0"/>
              <a:t>‹#›</a:t>
            </a:fld>
            <a:endParaRPr lang="en-US"/>
          </a:p>
        </p:txBody>
      </p:sp>
    </p:spTree>
    <p:extLst>
      <p:ext uri="{BB962C8B-B14F-4D97-AF65-F5344CB8AC3E}">
        <p14:creationId xmlns:p14="http://schemas.microsoft.com/office/powerpoint/2010/main" val="985400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6000">
              <a:schemeClr val="accent1">
                <a:lumMod val="60000"/>
                <a:lumOff val="40000"/>
              </a:schemeClr>
            </a:gs>
            <a:gs pos="0">
              <a:schemeClr val="accent1">
                <a:lumMod val="45000"/>
                <a:lumOff val="55000"/>
              </a:schemeClr>
            </a:gs>
            <a:gs pos="17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B5756-DA7A-4CD4-99D6-9779FA2138F3}" type="datetimeFigureOut">
              <a:rPr lang="en-US" smtClean="0"/>
              <a:t>8/29/2018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DC4F9-1386-410D-97B5-8052A43BF037}" type="slidenum">
              <a:rPr lang="en-US" smtClean="0"/>
              <a:t>‹#›</a:t>
            </a:fld>
            <a:endParaRPr lang="en-US"/>
          </a:p>
        </p:txBody>
      </p:sp>
    </p:spTree>
    <p:extLst>
      <p:ext uri="{BB962C8B-B14F-4D97-AF65-F5344CB8AC3E}">
        <p14:creationId xmlns:p14="http://schemas.microsoft.com/office/powerpoint/2010/main" val="2540147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github.com/nasa-gibs/worldview/projects/7" TargetMode="External"/><Relationship Id="rId5" Type="http://schemas.openxmlformats.org/officeDocument/2006/relationships/hyperlink" Target="https://github.com/nasa-gibs/worldview/releases" TargetMode="External"/><Relationship Id="rId4" Type="http://schemas.openxmlformats.org/officeDocument/2006/relationships/hyperlink" Target="https://github.com/nasa-gibs/worldview"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hyperlink" Target="https://uat.gibs.earthdata.nasa.gov/worldview-dev/subdaily-UAT/site-worldview-gibs-sit-cache1/web/?p=geographic&amp;l=AHI_Himawari8_CorrectedReflectance_TrueColor_v1_STD&amp;t=2017-08-16-T00:00:00Z&amp;z=4&amp;v=88.54617729631316,-9.612400463127413,142.54617729631315,29.629124960601402&amp;ab=off&amp;as=2017-08-16T00:00:00Z&amp;ae=2017-08-16T06:00:00Z&amp;av=3&amp;al=true"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EFF5FB"/>
            </a:gs>
            <a:gs pos="16000">
              <a:schemeClr val="accent1">
                <a:lumMod val="60000"/>
                <a:lumOff val="40000"/>
              </a:schemeClr>
            </a:gs>
            <a:gs pos="0">
              <a:schemeClr val="accent1">
                <a:lumMod val="45000"/>
                <a:lumOff val="55000"/>
              </a:schemeClr>
            </a:gs>
            <a:gs pos="17000">
              <a:schemeClr val="bg1"/>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296643"/>
            <a:ext cx="12192000" cy="2561357"/>
          </a:xfrm>
        </p:spPr>
        <p:txBody>
          <a:bodyPr>
            <a:noAutofit/>
          </a:bodyPr>
          <a:lstStyle/>
          <a:p>
            <a:pPr>
              <a:lnSpc>
                <a:spcPct val="80000"/>
              </a:lnSpc>
            </a:pPr>
            <a:r>
              <a:rPr lang="en-US" sz="2000" dirty="0">
                <a:solidFill>
                  <a:srgbClr val="002060"/>
                </a:solidFill>
                <a:latin typeface="Gadugi" panose="020B0502040204020203" pitchFamily="34" charset="0"/>
              </a:rPr>
              <a:t>Zachary Rice</a:t>
            </a:r>
          </a:p>
          <a:p>
            <a:pPr>
              <a:lnSpc>
                <a:spcPct val="80000"/>
              </a:lnSpc>
            </a:pPr>
            <a:r>
              <a:rPr lang="en-US" sz="1600" dirty="0">
                <a:solidFill>
                  <a:srgbClr val="002060"/>
                </a:solidFill>
                <a:latin typeface="Gadugi" panose="020B0502040204020203" pitchFamily="34" charset="0"/>
              </a:rPr>
              <a:t>ASRC Federal</a:t>
            </a:r>
          </a:p>
          <a:p>
            <a:pPr>
              <a:lnSpc>
                <a:spcPct val="80000"/>
              </a:lnSpc>
            </a:pPr>
            <a:r>
              <a:rPr lang="en-US" sz="1600" dirty="0">
                <a:solidFill>
                  <a:srgbClr val="002060"/>
                </a:solidFill>
                <a:latin typeface="Gadugi" panose="020B0502040204020203" pitchFamily="34" charset="0"/>
              </a:rPr>
              <a:t>SE TIM 2018</a:t>
            </a:r>
          </a:p>
          <a:p>
            <a:pPr>
              <a:lnSpc>
                <a:spcPct val="80000"/>
              </a:lnSpc>
            </a:pPr>
            <a:r>
              <a:rPr lang="en-US" sz="1600" dirty="0">
                <a:solidFill>
                  <a:srgbClr val="002060"/>
                </a:solidFill>
                <a:latin typeface="Gadugi" panose="020B0502040204020203" pitchFamily="34" charset="0"/>
              </a:rPr>
              <a:t>August 29</a:t>
            </a:r>
            <a:r>
              <a:rPr lang="en-US" sz="1600" baseline="30000" dirty="0">
                <a:solidFill>
                  <a:srgbClr val="002060"/>
                </a:solidFill>
                <a:latin typeface="Gadugi" panose="020B0502040204020203" pitchFamily="34" charset="0"/>
              </a:rPr>
              <a:t>th</a:t>
            </a:r>
            <a:r>
              <a:rPr lang="en-US" sz="1600" dirty="0">
                <a:solidFill>
                  <a:srgbClr val="002060"/>
                </a:solidFill>
                <a:latin typeface="Gadugi" panose="020B0502040204020203" pitchFamily="34" charset="0"/>
              </a:rPr>
              <a:t>, 2018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281" y="170837"/>
            <a:ext cx="3921592" cy="789384"/>
          </a:xfrm>
          <a:prstGeom prst="rect">
            <a:avLst/>
          </a:prstGeom>
        </p:spPr>
      </p:pic>
      <p:sp>
        <p:nvSpPr>
          <p:cNvPr id="6" name="TextBox 5"/>
          <p:cNvSpPr txBox="1"/>
          <p:nvPr/>
        </p:nvSpPr>
        <p:spPr>
          <a:xfrm>
            <a:off x="71120" y="2844904"/>
            <a:ext cx="12192000" cy="830997"/>
          </a:xfrm>
          <a:prstGeom prst="rect">
            <a:avLst/>
          </a:prstGeom>
          <a:noFill/>
        </p:spPr>
        <p:txBody>
          <a:bodyPr wrap="square" rtlCol="0">
            <a:spAutoFit/>
          </a:bodyPr>
          <a:lstStyle/>
          <a:p>
            <a:pPr algn="ctr"/>
            <a:r>
              <a:rPr lang="en-US" sz="4800" dirty="0">
                <a:solidFill>
                  <a:srgbClr val="002060"/>
                </a:solidFill>
                <a:latin typeface="Gadugi" panose="020B0502040204020203" pitchFamily="34" charset="0"/>
              </a:rPr>
              <a:t>What’s New in Worldview</a:t>
            </a:r>
          </a:p>
        </p:txBody>
      </p:sp>
      <p:cxnSp>
        <p:nvCxnSpPr>
          <p:cNvPr id="9" name="Straight Connector 8"/>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04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New Layers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sp>
        <p:nvSpPr>
          <p:cNvPr id="22" name="Content Placeholder 2">
            <a:extLst>
              <a:ext uri="{FF2B5EF4-FFF2-40B4-BE49-F238E27FC236}">
                <a16:creationId xmlns:a16="http://schemas.microsoft.com/office/drawing/2014/main" id="{B5412D38-B798-41DF-B704-60384AF6E466}"/>
              </a:ext>
            </a:extLst>
          </p:cNvPr>
          <p:cNvSpPr txBox="1">
            <a:spLocks/>
          </p:cNvSpPr>
          <p:nvPr/>
        </p:nvSpPr>
        <p:spPr>
          <a:xfrm>
            <a:off x="838200" y="1342394"/>
            <a:ext cx="10515600" cy="808761"/>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Gadugi" panose="020B0502040204020203" pitchFamily="34" charset="0"/>
              </a:rPr>
              <a:t>Over 80 new layers added since January…</a:t>
            </a:r>
          </a:p>
        </p:txBody>
      </p:sp>
      <p:sp>
        <p:nvSpPr>
          <p:cNvPr id="2" name="Rectangle 1">
            <a:extLst>
              <a:ext uri="{FF2B5EF4-FFF2-40B4-BE49-F238E27FC236}">
                <a16:creationId xmlns:a16="http://schemas.microsoft.com/office/drawing/2014/main" id="{B97A0FDC-5DF3-4E42-BEF1-BE8ADEC183B0}"/>
              </a:ext>
            </a:extLst>
          </p:cNvPr>
          <p:cNvSpPr/>
          <p:nvPr/>
        </p:nvSpPr>
        <p:spPr>
          <a:xfrm>
            <a:off x="294968" y="1880452"/>
            <a:ext cx="5131612" cy="4939814"/>
          </a:xfrm>
          <a:prstGeom prst="rect">
            <a:avLst/>
          </a:prstGeom>
        </p:spPr>
        <p:txBody>
          <a:bodyPr wrap="square">
            <a:spAutoFit/>
          </a:bodyPr>
          <a:lstStyle/>
          <a:p>
            <a:pPr marR="1428750"/>
            <a:r>
              <a:rPr lang="en-US" sz="900" b="1" kern="1800" dirty="0">
                <a:solidFill>
                  <a:srgbClr val="24292E"/>
                </a:solidFill>
                <a:latin typeface="Gadugi" panose="020B0502040204020203" pitchFamily="34" charset="0"/>
                <a:ea typeface="Gadugi" panose="020B0502040204020203" pitchFamily="34" charset="0"/>
                <a:cs typeface="Calibri" panose="020F0502020204030204" pitchFamily="34" charset="0"/>
              </a:rPr>
              <a:t>SEDAC (36 Layers)*</a:t>
            </a: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
            </a:r>
            <a:b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br>
            <a:r>
              <a:rPr lang="en-US" sz="700" kern="1800" dirty="0">
                <a:solidFill>
                  <a:srgbClr val="24292E"/>
                </a:solidFill>
                <a:latin typeface="Gadugi" panose="020B0502040204020203" pitchFamily="34" charset="0"/>
                <a:ea typeface="Gadugi" panose="020B0502040204020203" pitchFamily="34" charset="0"/>
                <a:cs typeface="Calibri" panose="020F0502020204030204" pitchFamily="34" charset="0"/>
              </a:rPr>
              <a:t>*Replaced many of the WMS layers with WMTS layers, but also added a lot more new layers that Worldview did not have before. </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Croplands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Pastures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Anthropogenic Biomes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Drought Hazard</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Flood Hazard</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Landslide Hazard</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Estimated Net Migration by Decade: 1970-1980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Estimated Net Migration by Decade: 1980-1990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Estimated Net Migration by Decade: 1990-2000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2000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2005</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2010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2015</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Population Density, 2020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Human Footprint</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Last of the Wild</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Urban Extents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Urban-Rural Extents below 10m</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Probabilities of Urban Expansion, 2000-2030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Particulate Matter below 2.5µm, 2001-2010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Particulate Matter below 2.5µm, 2010-2012</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Mangrove Forest Distribution, 2000</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Summer Day Maximum Land Surface Temperature, 2013</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Summer Night Minimum Land Surface Temperature, 2013</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Ground Level Nitrogen Dioxide, 3 Years Running Mean 1996-1998</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Ground Level Nitrogen Dioxide, 3 Years Running Mean 2010-2012</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Amphibian Richness: All Species, Vulnerable Species, Critically Endangered Species, Endangered Species, All Threats</a:t>
            </a:r>
            <a:endParaRPr lang="en-US" sz="900" dirty="0">
              <a:latin typeface="Gadugi" panose="020B0502040204020203" pitchFamily="34" charset="0"/>
              <a:ea typeface="Gadugi" panose="020B0502040204020203" pitchFamily="34" charset="0"/>
              <a:cs typeface="Times New Roman" panose="02020603050405020304" pitchFamily="18" charset="0"/>
            </a:endParaRPr>
          </a:p>
          <a:p>
            <a:pPr marL="342900" marR="1428750" lvl="0" indent="-342900">
              <a:spcBef>
                <a:spcPts val="0"/>
              </a:spcBef>
              <a:spcAft>
                <a:spcPts val="0"/>
              </a:spcAft>
              <a:buFont typeface="Calibri" panose="020F0502020204030204" pitchFamily="34" charset="0"/>
              <a:buChar char="-"/>
            </a:pPr>
            <a:r>
              <a:rPr lang="en-US" sz="900" kern="1800" dirty="0">
                <a:solidFill>
                  <a:srgbClr val="24292E"/>
                </a:solidFill>
                <a:latin typeface="Gadugi" panose="020B0502040204020203" pitchFamily="34" charset="0"/>
                <a:ea typeface="Gadugi" panose="020B0502040204020203" pitchFamily="34" charset="0"/>
                <a:cs typeface="Calibri" panose="020F0502020204030204" pitchFamily="34" charset="0"/>
              </a:rPr>
              <a:t>Mammal Richness: All Species, Vulnerable Species, Critically Endangered Species, Endangered Species, All Threats</a:t>
            </a:r>
            <a:endParaRPr lang="en-US" sz="900" dirty="0">
              <a:latin typeface="Gadugi" panose="020B0502040204020203" pitchFamily="34" charset="0"/>
              <a:ea typeface="Gadugi" panose="020B0502040204020203"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6C230765-9B46-4AB6-9BAF-03105AEE389B}"/>
              </a:ext>
            </a:extLst>
          </p:cNvPr>
          <p:cNvSpPr/>
          <p:nvPr/>
        </p:nvSpPr>
        <p:spPr>
          <a:xfrm>
            <a:off x="4180638" y="1880452"/>
            <a:ext cx="6096000" cy="4431983"/>
          </a:xfrm>
          <a:prstGeom prst="rect">
            <a:avLst/>
          </a:prstGeom>
        </p:spPr>
        <p:txBody>
          <a:bodyPr>
            <a:spAutoFit/>
          </a:bodyPr>
          <a:lstStyle/>
          <a:p>
            <a:r>
              <a:rPr lang="en-US" sz="900" b="1" dirty="0">
                <a:latin typeface="Gadugi" panose="020B0502040204020203" pitchFamily="34" charset="0"/>
                <a:ea typeface="Gadugi" panose="020B0502040204020203" pitchFamily="34" charset="0"/>
                <a:cs typeface="Times New Roman" panose="02020603050405020304" pitchFamily="18" charset="0"/>
              </a:rPr>
              <a:t>AMSR2 LPRM (4 Layers)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Surface Soil Moisture C1-Band (Night, Daily)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Surface Soil Moisture C1-Band (Day, Daily)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Downscaled Surface Soil Moisture C1-Band (Night, Daily)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Downscaled Surface Soil Moisture C1-Band (Day, Daily)</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r>
              <a:rPr lang="en-US" sz="900" b="1" dirty="0">
                <a:latin typeface="Gadugi" panose="020B0502040204020203" pitchFamily="34" charset="0"/>
                <a:ea typeface="Gadugi" panose="020B0502040204020203" pitchFamily="34" charset="0"/>
                <a:cs typeface="Times New Roman" panose="02020603050405020304" pitchFamily="18" charset="0"/>
              </a:rPr>
              <a:t>GHRC LIS (4 Layers)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TRMM LIS Flash Radiance (Level 2, Standard)</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Calibrated Flash Radiance (OTD / Microlab-1)</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DMSP-F12 OLS Digital Derived Lightning (Level 3)</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DMSP-F10 OLS Digital Derived Lightning (Level 3)</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r>
              <a:rPr lang="en-US" sz="900" b="1" dirty="0">
                <a:latin typeface="Gadugi" panose="020B0502040204020203" pitchFamily="34" charset="0"/>
                <a:ea typeface="Gadugi" panose="020B0502040204020203" pitchFamily="34" charset="0"/>
                <a:cs typeface="Times New Roman" panose="02020603050405020304" pitchFamily="18" charset="0"/>
              </a:rPr>
              <a:t>SMAP Geographic (4 Layers)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Freeze/Thaw, Day (L3, Passive, Radiometer)</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Freeze/Thaw, Night (L3, Passive, Radiometer)</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Freeze/Thaw, Day (L3, Passive Enhanced, Radiometer)</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Freeze/Thaw, Night (L3, Passive Enhanced, Radiometer)</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r>
              <a:rPr lang="en-US" sz="900" b="1" dirty="0">
                <a:latin typeface="Gadugi" panose="020B0502040204020203" pitchFamily="34" charset="0"/>
                <a:ea typeface="Gadugi" panose="020B0502040204020203" pitchFamily="34" charset="0"/>
                <a:cs typeface="Times New Roman" panose="02020603050405020304" pitchFamily="18" charset="0"/>
              </a:rPr>
              <a:t>Orbit tracks (12 layers)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Landsat 7 Orbital Tracks (Ascending/Night)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Landsat 7 Orbital Tracks (Descending/Day)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Sentinel-2A Orbital Track (Descending/Day)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Sentinel-2A Orbital Track (Ascending/Night)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Sentinel-2B Orbital Track (Descending/Day)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Sentinel-2B Orbital Track (Ascending/Night)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Sentinel-5P Orbital Track (Descending/Night)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Sentinel-5P Orbital Track (Ascending/Day)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NOAA-20 Orbital Tracks (Ascending/Day)</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NOAA-20 Orbital Tracks (Descending/Night)</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endParaRPr lang="en-US" sz="900" dirty="0">
              <a:latin typeface="Gadugi" panose="020B0502040204020203" pitchFamily="34" charset="0"/>
              <a:ea typeface="Gadugi" panose="020B0502040204020203" pitchFamily="34" charset="0"/>
            </a:endParaRPr>
          </a:p>
        </p:txBody>
      </p:sp>
      <p:sp>
        <p:nvSpPr>
          <p:cNvPr id="4" name="Rectangle 3">
            <a:extLst>
              <a:ext uri="{FF2B5EF4-FFF2-40B4-BE49-F238E27FC236}">
                <a16:creationId xmlns:a16="http://schemas.microsoft.com/office/drawing/2014/main" id="{7A381E7E-DACA-447E-B0D3-88C97854833F}"/>
              </a:ext>
            </a:extLst>
          </p:cNvPr>
          <p:cNvSpPr/>
          <p:nvPr/>
        </p:nvSpPr>
        <p:spPr>
          <a:xfrm>
            <a:off x="7707037" y="1863566"/>
            <a:ext cx="4484963" cy="4524315"/>
          </a:xfrm>
          <a:prstGeom prst="rect">
            <a:avLst/>
          </a:prstGeom>
        </p:spPr>
        <p:txBody>
          <a:bodyPr wrap="square">
            <a:spAutoFit/>
          </a:bodyPr>
          <a:lstStyle/>
          <a:p>
            <a:r>
              <a:rPr lang="en-US" sz="900" b="1" dirty="0">
                <a:latin typeface="Gadugi" panose="020B0502040204020203" pitchFamily="34" charset="0"/>
                <a:ea typeface="Gadugi" panose="020B0502040204020203" pitchFamily="34" charset="0"/>
                <a:cs typeface="Times New Roman" panose="02020603050405020304" pitchFamily="18" charset="0"/>
              </a:rPr>
              <a:t>PO.DAAC (24 layers)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Currents (Zonal), OSCAR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Currents (Meridional), OSCAR</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Height Anomalies (GDR Cycles), TOPEX/POSEIDON, JASON-1, OSTM/Jason-2, and Jason-3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Height Anomalies (US West Coast, GAFECC), TOPEX/POSEIDON, JASON-1, OSTM/Jason-2</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Currents (Zonal, US West Coast, GAFECC) , TOPEX/POSEIDON, JASON-1, OSTM/Jason-2</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Currents (Meridional, US West Coast, GAFECC) , TOPEX/POSEIDON, JASON-1, OSTM/Jason-2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Height Anomalies (Reconstructed) , TOPEX/POSEIDON, JASON-1, OSTM/Jason-2</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Absolute Dynamic Topography (AVISO ADT)</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(Mascon, CRI),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(Mascon)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(Land, GFZ)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(Land, JPL)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(Land, CSR)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GFZ)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JPL)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CSR)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EOF, GFZ)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EOF, JPL)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Liquid Water Equivalent Thickness (Ocean, EOF, CSR) , GRACE Tellus</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Salinity (L3, Monthly, Radiometer), SMAP </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Salinity (L3, 8-Day Running Mean, Radiometer), SMAP</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Salinity (L3, CAP, Monthly), SMAP</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Salinity (L3, CAP, 8-Day Running Mean), SMAP</a:t>
            </a:r>
          </a:p>
          <a:p>
            <a:pPr marL="342900" marR="0" lvl="0" indent="-342900">
              <a:spcBef>
                <a:spcPts val="0"/>
              </a:spcBef>
              <a:spcAft>
                <a:spcPts val="0"/>
              </a:spcAft>
              <a:buFont typeface="Calibri" panose="020F0502020204030204" pitchFamily="34" charset="0"/>
              <a:buChar char="-"/>
            </a:pPr>
            <a:r>
              <a:rPr lang="en-US" sz="900" dirty="0">
                <a:latin typeface="Gadugi" panose="020B0502040204020203" pitchFamily="34" charset="0"/>
                <a:ea typeface="Gadugi" panose="020B0502040204020203" pitchFamily="34" charset="0"/>
                <a:cs typeface="Times New Roman" panose="02020603050405020304" pitchFamily="18" charset="0"/>
              </a:rPr>
              <a:t>Sea Surface Temperature (L4), GHRSST</a:t>
            </a:r>
          </a:p>
          <a:p>
            <a:r>
              <a:rPr lang="en-US" sz="900" dirty="0">
                <a:latin typeface="Gadugi" panose="020B0502040204020203" pitchFamily="34" charset="0"/>
                <a:ea typeface="Gadugi" panose="020B0502040204020203" pitchFamily="34" charset="0"/>
                <a:cs typeface="Times New Roman" panose="02020603050405020304" pitchFamily="18" charset="0"/>
              </a:rPr>
              <a:t> </a:t>
            </a:r>
          </a:p>
          <a:p>
            <a:endParaRPr lang="en-US" sz="900" dirty="0">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2195905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New Layers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sp>
        <p:nvSpPr>
          <p:cNvPr id="22" name="Content Placeholder 2">
            <a:extLst>
              <a:ext uri="{FF2B5EF4-FFF2-40B4-BE49-F238E27FC236}">
                <a16:creationId xmlns:a16="http://schemas.microsoft.com/office/drawing/2014/main" id="{B5412D38-B798-41DF-B704-60384AF6E466}"/>
              </a:ext>
            </a:extLst>
          </p:cNvPr>
          <p:cNvSpPr txBox="1">
            <a:spLocks/>
          </p:cNvSpPr>
          <p:nvPr/>
        </p:nvSpPr>
        <p:spPr>
          <a:xfrm>
            <a:off x="838200" y="1398715"/>
            <a:ext cx="10515600" cy="528978"/>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Gadugi" panose="020B0502040204020203" pitchFamily="34" charset="0"/>
              </a:rPr>
              <a:t>…and 30 more in our next release!</a:t>
            </a:r>
          </a:p>
        </p:txBody>
      </p:sp>
      <p:sp>
        <p:nvSpPr>
          <p:cNvPr id="2" name="Rectangle 1">
            <a:extLst>
              <a:ext uri="{FF2B5EF4-FFF2-40B4-BE49-F238E27FC236}">
                <a16:creationId xmlns:a16="http://schemas.microsoft.com/office/drawing/2014/main" id="{B97A0FDC-5DF3-4E42-BEF1-BE8ADEC183B0}"/>
              </a:ext>
            </a:extLst>
          </p:cNvPr>
          <p:cNvSpPr/>
          <p:nvPr/>
        </p:nvSpPr>
        <p:spPr>
          <a:xfrm>
            <a:off x="964388" y="2163738"/>
            <a:ext cx="5131612" cy="3477875"/>
          </a:xfrm>
          <a:prstGeom prst="rect">
            <a:avLst/>
          </a:prstGeom>
        </p:spPr>
        <p:txBody>
          <a:bodyPr wrap="square">
            <a:spAutoFit/>
          </a:bodyPr>
          <a:lstStyle/>
          <a:p>
            <a:r>
              <a:rPr lang="en-US" sz="1100" b="1" dirty="0"/>
              <a:t>OMPS (1 layer)</a:t>
            </a:r>
          </a:p>
          <a:p>
            <a:pPr lvl="0"/>
            <a:r>
              <a:rPr lang="en-US" sz="1100" dirty="0"/>
              <a:t>- Aerosol Index (</a:t>
            </a:r>
            <a:r>
              <a:rPr lang="en-US" sz="1100" dirty="0" err="1"/>
              <a:t>PyroCumuloNimbus</a:t>
            </a:r>
            <a:r>
              <a:rPr lang="en-US" sz="1100" dirty="0"/>
              <a:t>)</a:t>
            </a:r>
          </a:p>
          <a:p>
            <a:r>
              <a:rPr lang="en-US" sz="1100" dirty="0"/>
              <a:t> </a:t>
            </a:r>
          </a:p>
          <a:p>
            <a:r>
              <a:rPr lang="en-US" sz="1100" b="1" dirty="0"/>
              <a:t>AMSR2 (4 layers)</a:t>
            </a:r>
          </a:p>
          <a:p>
            <a:pPr lvl="0"/>
            <a:r>
              <a:rPr lang="en-US" sz="1100" dirty="0"/>
              <a:t>- Sea Ice Concentration (12 km), AMSR2, Unified algorithm</a:t>
            </a:r>
          </a:p>
          <a:p>
            <a:pPr lvl="0"/>
            <a:r>
              <a:rPr lang="en-US" sz="1100" dirty="0"/>
              <a:t>- Sea Ice Concentration (25 km), AMSR2, Unified algorithm</a:t>
            </a:r>
          </a:p>
          <a:p>
            <a:pPr lvl="0"/>
            <a:r>
              <a:rPr lang="en-US" sz="1100" dirty="0"/>
              <a:t>- Brightness Temperature for Sea ice (89H GHz), ASMR2, Unified algorithm</a:t>
            </a:r>
          </a:p>
          <a:p>
            <a:pPr lvl="0"/>
            <a:r>
              <a:rPr lang="en-US" sz="1100" dirty="0"/>
              <a:t>- Brightness Temperature for Sea ice (89V GHz), ASMR2, Unified algorithm</a:t>
            </a:r>
          </a:p>
          <a:p>
            <a:r>
              <a:rPr lang="en-US" sz="1100" dirty="0"/>
              <a:t> </a:t>
            </a:r>
          </a:p>
          <a:p>
            <a:r>
              <a:rPr lang="en-US" sz="1100" b="1" dirty="0"/>
              <a:t>MERRA-2 (25 layers)</a:t>
            </a:r>
          </a:p>
          <a:p>
            <a:pPr lvl="0"/>
            <a:r>
              <a:rPr lang="en-US" sz="1100" dirty="0"/>
              <a:t>- 2m Air Temperature (Monthly)</a:t>
            </a:r>
          </a:p>
          <a:p>
            <a:pPr lvl="0"/>
            <a:r>
              <a:rPr lang="en-US" sz="1100" dirty="0"/>
              <a:t>- Total Precipitation Bias Corrected (Monthly)</a:t>
            </a:r>
          </a:p>
          <a:p>
            <a:pPr lvl="0"/>
            <a:r>
              <a:rPr lang="en-US" sz="1100" dirty="0"/>
              <a:t>- Snowfall (Monthly)</a:t>
            </a:r>
          </a:p>
          <a:p>
            <a:pPr lvl="0"/>
            <a:r>
              <a:rPr lang="en-US" sz="1100" dirty="0"/>
              <a:t>- Soil Water Root Zone (Monthly)</a:t>
            </a:r>
          </a:p>
          <a:p>
            <a:pPr lvl="0"/>
            <a:r>
              <a:rPr lang="en-US" sz="1100" dirty="0"/>
              <a:t>- Evaporation over Land (Monthly)</a:t>
            </a:r>
          </a:p>
          <a:p>
            <a:pPr lvl="0"/>
            <a:r>
              <a:rPr lang="en-US" sz="1100" dirty="0"/>
              <a:t>- SO2 Column Mass Density ENSEMBLE (Monthly)</a:t>
            </a:r>
          </a:p>
          <a:p>
            <a:pPr lvl="0"/>
            <a:r>
              <a:rPr lang="en-US" sz="1100" dirty="0"/>
              <a:t>- Dust Surface Mass Concentration PM2.5 (Monthly)</a:t>
            </a:r>
          </a:p>
          <a:p>
            <a:pPr lvl="0"/>
            <a:r>
              <a:rPr lang="en-US" sz="1100" dirty="0"/>
              <a:t>- Dust Surface Mass Concentration (Monthly)</a:t>
            </a:r>
          </a:p>
          <a:p>
            <a:pPr lvl="0"/>
            <a:r>
              <a:rPr lang="en-US" sz="1100" dirty="0"/>
              <a:t>- Total Aerosol Optical Thickness Scattering 550nm (Monthly)</a:t>
            </a:r>
          </a:p>
          <a:p>
            <a:pPr lvl="0"/>
            <a:endParaRPr lang="en-US" sz="1100" dirty="0"/>
          </a:p>
        </p:txBody>
      </p:sp>
      <p:sp>
        <p:nvSpPr>
          <p:cNvPr id="5" name="Rectangle 4">
            <a:extLst>
              <a:ext uri="{FF2B5EF4-FFF2-40B4-BE49-F238E27FC236}">
                <a16:creationId xmlns:a16="http://schemas.microsoft.com/office/drawing/2014/main" id="{9CE1DAFB-61AE-4DC2-8796-4612770B601E}"/>
              </a:ext>
            </a:extLst>
          </p:cNvPr>
          <p:cNvSpPr/>
          <p:nvPr/>
        </p:nvSpPr>
        <p:spPr>
          <a:xfrm>
            <a:off x="6096000" y="2025148"/>
            <a:ext cx="6096000" cy="3139321"/>
          </a:xfrm>
          <a:prstGeom prst="rect">
            <a:avLst/>
          </a:prstGeom>
        </p:spPr>
        <p:txBody>
          <a:bodyPr>
            <a:spAutoFit/>
          </a:bodyPr>
          <a:lstStyle/>
          <a:p>
            <a:pPr lvl="0"/>
            <a:endParaRPr lang="en-US" sz="1100" dirty="0"/>
          </a:p>
          <a:p>
            <a:r>
              <a:rPr lang="en-US" sz="1100" b="1" dirty="0"/>
              <a:t>MERRA-2 (cont.)</a:t>
            </a:r>
          </a:p>
          <a:p>
            <a:pPr lvl="0"/>
            <a:r>
              <a:rPr lang="en-US" sz="1100" dirty="0"/>
              <a:t>- Total Aerosol Optical Thickness Extinction 550nm (Monthly)</a:t>
            </a:r>
          </a:p>
          <a:p>
            <a:pPr lvl="0"/>
            <a:r>
              <a:rPr lang="en-US" sz="1100" dirty="0"/>
              <a:t>- Total Dust Deposition, </a:t>
            </a:r>
            <a:r>
              <a:rPr lang="en-US" sz="1100" dirty="0" err="1"/>
              <a:t>Dry+Wet</a:t>
            </a:r>
            <a:r>
              <a:rPr lang="en-US" sz="1100" dirty="0"/>
              <a:t> Bins (Monthly)</a:t>
            </a:r>
          </a:p>
          <a:p>
            <a:pPr lvl="0"/>
            <a:r>
              <a:rPr lang="en-US" sz="1100" dirty="0"/>
              <a:t>- Evaporation from Turbulence (Monthly)</a:t>
            </a:r>
          </a:p>
          <a:p>
            <a:pPr lvl="0"/>
            <a:r>
              <a:rPr lang="en-US" sz="1100" dirty="0"/>
              <a:t>- Surface Albedo (Monthly)</a:t>
            </a:r>
          </a:p>
          <a:p>
            <a:pPr lvl="0"/>
            <a:r>
              <a:rPr lang="en-US" sz="1100" dirty="0"/>
              <a:t>- Carbon Monoxide Emission ENSEMBLE (Monthly)</a:t>
            </a:r>
          </a:p>
          <a:p>
            <a:pPr lvl="0"/>
            <a:r>
              <a:rPr lang="en-US" sz="1100" dirty="0"/>
              <a:t>- ISCCP Cloud Albedo (Monthly)</a:t>
            </a:r>
          </a:p>
          <a:p>
            <a:pPr lvl="0"/>
            <a:r>
              <a:rPr lang="en-US" sz="1100" dirty="0"/>
              <a:t>- Snow Depth Over Glaciated Surface (Monthly)</a:t>
            </a:r>
          </a:p>
          <a:p>
            <a:pPr lvl="0"/>
            <a:r>
              <a:rPr lang="en-US" sz="1100" dirty="0"/>
              <a:t>- Open Water Latent Energy Flux (Monthly)</a:t>
            </a:r>
          </a:p>
          <a:p>
            <a:pPr lvl="0"/>
            <a:r>
              <a:rPr lang="en-US" sz="1100" dirty="0"/>
              <a:t>- Total Precipitable Water Vapor (Monthly)</a:t>
            </a:r>
          </a:p>
          <a:p>
            <a:pPr lvl="0"/>
            <a:r>
              <a:rPr lang="en-US" sz="1100" dirty="0"/>
              <a:t>- 2 meter Air Temperature, Assimilated (Monthly)</a:t>
            </a:r>
          </a:p>
          <a:p>
            <a:pPr lvl="0"/>
            <a:r>
              <a:rPr lang="en-US" sz="1100" dirty="0"/>
              <a:t>- Aerosol Optical Depth Analysis (Monthly)</a:t>
            </a:r>
          </a:p>
          <a:p>
            <a:pPr lvl="0"/>
            <a:r>
              <a:rPr lang="en-US" sz="1100" dirty="0"/>
              <a:t>- Surface Wind Speed (Monthly)</a:t>
            </a:r>
          </a:p>
          <a:p>
            <a:pPr lvl="0"/>
            <a:r>
              <a:rPr lang="en-US" sz="1100" dirty="0"/>
              <a:t>- Air Temperature at 250hPa (Monthly)</a:t>
            </a:r>
          </a:p>
          <a:p>
            <a:pPr lvl="0"/>
            <a:r>
              <a:rPr lang="en-US" sz="1100" dirty="0"/>
              <a:t>- Ozone Mixing Ratio at 50hPa (Monthly)</a:t>
            </a:r>
          </a:p>
          <a:p>
            <a:pPr lvl="0"/>
            <a:r>
              <a:rPr lang="en-US" sz="1100" dirty="0"/>
              <a:t>- Relative Humidity after Moist at 700hPa (Monthly)</a:t>
            </a:r>
          </a:p>
          <a:p>
            <a:pPr lvl="0"/>
            <a:r>
              <a:rPr lang="en-US" sz="1100" dirty="0"/>
              <a:t>- Convective Rainwater Source at 700hPa (Monthly)</a:t>
            </a:r>
          </a:p>
        </p:txBody>
      </p:sp>
    </p:spTree>
    <p:extLst>
      <p:ext uri="{BB962C8B-B14F-4D97-AF65-F5344CB8AC3E}">
        <p14:creationId xmlns:p14="http://schemas.microsoft.com/office/powerpoint/2010/main" val="3149618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Metrics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9" name="Picture 8">
            <a:extLst>
              <a:ext uri="{FF2B5EF4-FFF2-40B4-BE49-F238E27FC236}">
                <a16:creationId xmlns:a16="http://schemas.microsoft.com/office/drawing/2014/main" id="{B1C0607A-F44B-412B-9E99-BA77F824D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235723"/>
            <a:ext cx="9134433" cy="5142136"/>
          </a:xfrm>
          <a:prstGeom prst="rect">
            <a:avLst/>
          </a:prstGeom>
        </p:spPr>
      </p:pic>
    </p:spTree>
    <p:extLst>
      <p:ext uri="{BB962C8B-B14F-4D97-AF65-F5344CB8AC3E}">
        <p14:creationId xmlns:p14="http://schemas.microsoft.com/office/powerpoint/2010/main" val="2125746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Metrics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5" name="Picture 4">
            <a:extLst>
              <a:ext uri="{FF2B5EF4-FFF2-40B4-BE49-F238E27FC236}">
                <a16:creationId xmlns:a16="http://schemas.microsoft.com/office/drawing/2014/main" id="{4B6ED724-5242-4963-86AA-9709E1E56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7" y="1235723"/>
            <a:ext cx="9282546" cy="5235008"/>
          </a:xfrm>
          <a:prstGeom prst="rect">
            <a:avLst/>
          </a:prstGeom>
        </p:spPr>
      </p:pic>
    </p:spTree>
    <p:extLst>
      <p:ext uri="{BB962C8B-B14F-4D97-AF65-F5344CB8AC3E}">
        <p14:creationId xmlns:p14="http://schemas.microsoft.com/office/powerpoint/2010/main" val="254336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Worldview AR</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14" name="Picture 13" descr="IMG_0905.JPG">
            <a:extLst>
              <a:ext uri="{FF2B5EF4-FFF2-40B4-BE49-F238E27FC236}">
                <a16:creationId xmlns:a16="http://schemas.microsoft.com/office/drawing/2014/main" id="{2A297D80-9942-4FF9-AC58-07707BF92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21" y="2468704"/>
            <a:ext cx="2456893" cy="1842670"/>
          </a:xfrm>
          <a:prstGeom prst="rect">
            <a:avLst/>
          </a:prstGeom>
        </p:spPr>
      </p:pic>
      <p:pic>
        <p:nvPicPr>
          <p:cNvPr id="15" name="Picture 14" descr="IMG_0002.PNG">
            <a:extLst>
              <a:ext uri="{FF2B5EF4-FFF2-40B4-BE49-F238E27FC236}">
                <a16:creationId xmlns:a16="http://schemas.microsoft.com/office/drawing/2014/main" id="{21383DF2-465B-4F6C-97BC-79B2034FCC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7513" y="2468704"/>
            <a:ext cx="2456893" cy="1842670"/>
          </a:xfrm>
          <a:prstGeom prst="rect">
            <a:avLst/>
          </a:prstGeom>
        </p:spPr>
      </p:pic>
      <p:pic>
        <p:nvPicPr>
          <p:cNvPr id="16" name="Picture 15" descr="IMG_0004.PNG">
            <a:extLst>
              <a:ext uri="{FF2B5EF4-FFF2-40B4-BE49-F238E27FC236}">
                <a16:creationId xmlns:a16="http://schemas.microsoft.com/office/drawing/2014/main" id="{1A6906E8-F48D-4697-B1A5-5A3D2CE568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30405" y="2468703"/>
            <a:ext cx="2456894" cy="1842671"/>
          </a:xfrm>
          <a:prstGeom prst="rect">
            <a:avLst/>
          </a:prstGeom>
        </p:spPr>
      </p:pic>
      <p:pic>
        <p:nvPicPr>
          <p:cNvPr id="17" name="Picture 16" descr="Screen Shot 2018-07-25 at 2.28.59 PM.png">
            <a:extLst>
              <a:ext uri="{FF2B5EF4-FFF2-40B4-BE49-F238E27FC236}">
                <a16:creationId xmlns:a16="http://schemas.microsoft.com/office/drawing/2014/main" id="{E073EAE0-34CB-490F-B508-DCDA9DCBD5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622" y="4597213"/>
            <a:ext cx="2458284" cy="1842670"/>
          </a:xfrm>
          <a:prstGeom prst="rect">
            <a:avLst/>
          </a:prstGeom>
        </p:spPr>
      </p:pic>
      <p:pic>
        <p:nvPicPr>
          <p:cNvPr id="18" name="Picture 17" descr="IMG_0006.PNG">
            <a:extLst>
              <a:ext uri="{FF2B5EF4-FFF2-40B4-BE49-F238E27FC236}">
                <a16:creationId xmlns:a16="http://schemas.microsoft.com/office/drawing/2014/main" id="{FADA9A98-D5BB-4F66-9FB8-8592EAD6EB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1121" y="4597213"/>
            <a:ext cx="2453285" cy="1839964"/>
          </a:xfrm>
          <a:prstGeom prst="rect">
            <a:avLst/>
          </a:prstGeom>
        </p:spPr>
      </p:pic>
      <p:pic>
        <p:nvPicPr>
          <p:cNvPr id="19" name="Picture 18" descr="Screen Shot 2018-07-25 at 2.41.31 PM.png">
            <a:extLst>
              <a:ext uri="{FF2B5EF4-FFF2-40B4-BE49-F238E27FC236}">
                <a16:creationId xmlns:a16="http://schemas.microsoft.com/office/drawing/2014/main" id="{C2FF2ACC-4001-4543-A709-4E7BD5287EE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30405" y="4582222"/>
            <a:ext cx="2453285" cy="1839964"/>
          </a:xfrm>
          <a:prstGeom prst="rect">
            <a:avLst/>
          </a:prstGeom>
        </p:spPr>
      </p:pic>
      <p:pic>
        <p:nvPicPr>
          <p:cNvPr id="20" name="Picture 19" descr="IMG_0018.PNG">
            <a:extLst>
              <a:ext uri="{FF2B5EF4-FFF2-40B4-BE49-F238E27FC236}">
                <a16:creationId xmlns:a16="http://schemas.microsoft.com/office/drawing/2014/main" id="{1AF463C1-C20B-44A9-9BAE-904B8E71977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13298" y="2468703"/>
            <a:ext cx="2456894" cy="1842671"/>
          </a:xfrm>
          <a:prstGeom prst="rect">
            <a:avLst/>
          </a:prstGeom>
        </p:spPr>
      </p:pic>
      <p:pic>
        <p:nvPicPr>
          <p:cNvPr id="21" name="Picture 20" descr="IMG_0020.PNG">
            <a:extLst>
              <a:ext uri="{FF2B5EF4-FFF2-40B4-BE49-F238E27FC236}">
                <a16:creationId xmlns:a16="http://schemas.microsoft.com/office/drawing/2014/main" id="{13D74D1A-838E-4154-889A-B4C6BB572F3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09689" y="4582221"/>
            <a:ext cx="2406497" cy="1804873"/>
          </a:xfrm>
          <a:prstGeom prst="rect">
            <a:avLst/>
          </a:prstGeom>
        </p:spPr>
      </p:pic>
      <p:sp>
        <p:nvSpPr>
          <p:cNvPr id="22" name="Content Placeholder 2">
            <a:extLst>
              <a:ext uri="{FF2B5EF4-FFF2-40B4-BE49-F238E27FC236}">
                <a16:creationId xmlns:a16="http://schemas.microsoft.com/office/drawing/2014/main" id="{B5412D38-B798-41DF-B704-60384AF6E466}"/>
              </a:ext>
            </a:extLst>
          </p:cNvPr>
          <p:cNvSpPr txBox="1">
            <a:spLocks/>
          </p:cNvSpPr>
          <p:nvPr/>
        </p:nvSpPr>
        <p:spPr>
          <a:xfrm>
            <a:off x="838200" y="1489304"/>
            <a:ext cx="10515600" cy="808761"/>
          </a:xfrm>
          <a:prstGeom prst="rect">
            <a:avLst/>
          </a:prstGeom>
          <a:solidFill>
            <a:schemeClr val="bg1"/>
          </a:solidFill>
          <a:ln>
            <a:no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rgbClr val="002060"/>
                </a:solidFill>
                <a:latin typeface="Gadugi" panose="020B0502040204020203" pitchFamily="34" charset="0"/>
              </a:rPr>
              <a:t>Using Worldview AR </a:t>
            </a:r>
          </a:p>
          <a:p>
            <a:pPr marL="0" indent="0" algn="ctr">
              <a:buNone/>
            </a:pPr>
            <a:r>
              <a:rPr lang="en-US" sz="1900" dirty="0">
                <a:solidFill>
                  <a:srgbClr val="002060"/>
                </a:solidFill>
                <a:latin typeface="Gadugi" panose="020B0502040204020203" pitchFamily="34" charset="0"/>
              </a:rPr>
              <a:t>Application created by summer intern Jack Miller</a:t>
            </a:r>
          </a:p>
        </p:txBody>
      </p:sp>
    </p:spTree>
    <p:extLst>
      <p:ext uri="{BB962C8B-B14F-4D97-AF65-F5344CB8AC3E}">
        <p14:creationId xmlns:p14="http://schemas.microsoft.com/office/powerpoint/2010/main" val="2002024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719320" cy="4504055"/>
          </a:xfrm>
          <a:ln w="12700">
            <a:solidFill>
              <a:schemeClr val="accent1"/>
            </a:solidFill>
          </a:ln>
        </p:spPr>
        <p:txBody>
          <a:bodyPr tIns="182880" bIns="182880">
            <a:noAutofit/>
          </a:bodyPr>
          <a:lstStyle/>
          <a:p>
            <a:pPr>
              <a:lnSpc>
                <a:spcPct val="120000"/>
              </a:lnSpc>
            </a:pPr>
            <a:r>
              <a:rPr lang="en-US" sz="1600" dirty="0">
                <a:solidFill>
                  <a:srgbClr val="002060"/>
                </a:solidFill>
                <a:latin typeface="Gadugi" panose="020B0502040204020203" pitchFamily="34" charset="0"/>
              </a:rPr>
              <a:t>Worldview Snapshots Tool</a:t>
            </a:r>
          </a:p>
          <a:p>
            <a:pPr>
              <a:lnSpc>
                <a:spcPct val="120000"/>
              </a:lnSpc>
            </a:pPr>
            <a:r>
              <a:rPr lang="en-US" sz="1600" dirty="0">
                <a:solidFill>
                  <a:srgbClr val="002060"/>
                </a:solidFill>
                <a:latin typeface="Gadugi" panose="020B0502040204020203" pitchFamily="34" charset="0"/>
              </a:rPr>
              <a:t>Startup Tour/Tutorial</a:t>
            </a:r>
          </a:p>
          <a:p>
            <a:pPr lvl="1">
              <a:lnSpc>
                <a:spcPct val="120000"/>
              </a:lnSpc>
            </a:pPr>
            <a:r>
              <a:rPr lang="en-US" sz="1400" dirty="0">
                <a:solidFill>
                  <a:srgbClr val="002060"/>
                </a:solidFill>
                <a:latin typeface="Gadugi" panose="020B0502040204020203" pitchFamily="34" charset="0"/>
              </a:rPr>
              <a:t>Show users new / popular events</a:t>
            </a:r>
          </a:p>
          <a:p>
            <a:pPr>
              <a:lnSpc>
                <a:spcPct val="120000"/>
              </a:lnSpc>
            </a:pPr>
            <a:r>
              <a:rPr lang="en-US" sz="1600" dirty="0">
                <a:solidFill>
                  <a:srgbClr val="002060"/>
                </a:solidFill>
                <a:latin typeface="Gadugi" panose="020B0502040204020203" pitchFamily="34" charset="0"/>
              </a:rPr>
              <a:t>Advanced Vector Support</a:t>
            </a:r>
          </a:p>
          <a:p>
            <a:pPr lvl="1">
              <a:lnSpc>
                <a:spcPct val="120000"/>
              </a:lnSpc>
            </a:pPr>
            <a:r>
              <a:rPr lang="en-US" sz="1400" dirty="0">
                <a:solidFill>
                  <a:srgbClr val="002060"/>
                </a:solidFill>
                <a:latin typeface="Gadugi" panose="020B0502040204020203" pitchFamily="34" charset="0"/>
              </a:rPr>
              <a:t>Styling based on vector features</a:t>
            </a:r>
          </a:p>
          <a:p>
            <a:pPr lvl="1">
              <a:lnSpc>
                <a:spcPct val="120000"/>
              </a:lnSpc>
            </a:pPr>
            <a:r>
              <a:rPr lang="en-US" sz="1400" dirty="0">
                <a:solidFill>
                  <a:srgbClr val="002060"/>
                </a:solidFill>
                <a:latin typeface="Gadugi" panose="020B0502040204020203" pitchFamily="34" charset="0"/>
              </a:rPr>
              <a:t>Vector point tooltips</a:t>
            </a:r>
          </a:p>
          <a:p>
            <a:pPr>
              <a:lnSpc>
                <a:spcPct val="120000"/>
              </a:lnSpc>
            </a:pPr>
            <a:r>
              <a:rPr lang="en-US" sz="1600" dirty="0">
                <a:solidFill>
                  <a:srgbClr val="002060"/>
                </a:solidFill>
                <a:latin typeface="Gadugi" panose="020B0502040204020203" pitchFamily="34" charset="0"/>
              </a:rPr>
              <a:t>Revamped Image Download</a:t>
            </a:r>
          </a:p>
          <a:p>
            <a:pPr lvl="1">
              <a:lnSpc>
                <a:spcPct val="120000"/>
              </a:lnSpc>
            </a:pPr>
            <a:r>
              <a:rPr lang="en-US" sz="1400" dirty="0">
                <a:solidFill>
                  <a:srgbClr val="002060"/>
                </a:solidFill>
                <a:latin typeface="Gadugi" panose="020B0502040204020203" pitchFamily="34" charset="0"/>
              </a:rPr>
              <a:t>Capture imagery across the dateline</a:t>
            </a:r>
          </a:p>
          <a:p>
            <a:pPr lvl="1">
              <a:lnSpc>
                <a:spcPct val="120000"/>
              </a:lnSpc>
            </a:pPr>
            <a:r>
              <a:rPr lang="en-US" sz="1400" dirty="0">
                <a:solidFill>
                  <a:srgbClr val="002060"/>
                </a:solidFill>
                <a:latin typeface="Gadugi" panose="020B0502040204020203" pitchFamily="34" charset="0"/>
              </a:rPr>
              <a:t>Vector download capabilities</a:t>
            </a:r>
          </a:p>
          <a:p>
            <a:pPr lvl="1">
              <a:lnSpc>
                <a:spcPct val="120000"/>
              </a:lnSpc>
            </a:pPr>
            <a:r>
              <a:rPr lang="en-US" sz="1400" dirty="0">
                <a:solidFill>
                  <a:srgbClr val="002060"/>
                </a:solidFill>
                <a:latin typeface="Gadugi" panose="020B0502040204020203" pitchFamily="34" charset="0"/>
              </a:rPr>
              <a:t>Add additional meta to downloads </a:t>
            </a:r>
            <a:br>
              <a:rPr lang="en-US" sz="1400" dirty="0">
                <a:solidFill>
                  <a:srgbClr val="002060"/>
                </a:solidFill>
                <a:latin typeface="Gadugi" panose="020B0502040204020203" pitchFamily="34" charset="0"/>
              </a:rPr>
            </a:br>
            <a:r>
              <a:rPr lang="en-US" sz="1400" dirty="0">
                <a:solidFill>
                  <a:srgbClr val="002060"/>
                </a:solidFill>
                <a:latin typeface="Gadugi" panose="020B0502040204020203" pitchFamily="34" charset="0"/>
              </a:rPr>
              <a:t>(legends, color bars, time stamps, etc.)</a:t>
            </a:r>
          </a:p>
          <a:p>
            <a:pPr>
              <a:lnSpc>
                <a:spcPct val="120000"/>
              </a:lnSpc>
            </a:pPr>
            <a:r>
              <a:rPr lang="en-US" sz="1600" dirty="0">
                <a:solidFill>
                  <a:srgbClr val="002060"/>
                </a:solidFill>
                <a:latin typeface="Gadugi" panose="020B0502040204020203" pitchFamily="34" charset="0"/>
              </a:rPr>
              <a:t>Updates to </a:t>
            </a:r>
            <a:r>
              <a:rPr lang="en-US" sz="1600" dirty="0" err="1">
                <a:solidFill>
                  <a:srgbClr val="002060"/>
                </a:solidFill>
                <a:latin typeface="Gadugi" panose="020B0502040204020203" pitchFamily="34" charset="0"/>
              </a:rPr>
              <a:t>OpenStreetMap</a:t>
            </a:r>
            <a:r>
              <a:rPr lang="en-US" sz="1600" dirty="0">
                <a:solidFill>
                  <a:srgbClr val="002060"/>
                </a:solidFill>
                <a:latin typeface="Gadugi" panose="020B0502040204020203" pitchFamily="34" charset="0"/>
              </a:rPr>
              <a:t> Layers</a:t>
            </a:r>
          </a:p>
        </p:txBody>
      </p:sp>
      <p:sp>
        <p:nvSpPr>
          <p:cNvPr id="5" name="Title 1"/>
          <p:cNvSpPr txBox="1">
            <a:spLocks/>
          </p:cNvSpPr>
          <p:nvPr/>
        </p:nvSpPr>
        <p:spPr>
          <a:xfrm>
            <a:off x="294968" y="154807"/>
            <a:ext cx="7771340" cy="86232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200" dirty="0">
                <a:solidFill>
                  <a:schemeClr val="bg1"/>
                </a:solidFill>
                <a:latin typeface="Berlin Sans FB" panose="020E0602020502020306" pitchFamily="34" charset="0"/>
              </a:rPr>
              <a:t>Short-Term Goals</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330" y="1825625"/>
            <a:ext cx="5415828" cy="4351338"/>
          </a:xfrm>
          <a:prstGeom prst="rect">
            <a:avLst/>
          </a:prstGeom>
        </p:spPr>
      </p:pic>
    </p:spTree>
    <p:extLst>
      <p:ext uri="{BB962C8B-B14F-4D97-AF65-F5344CB8AC3E}">
        <p14:creationId xmlns:p14="http://schemas.microsoft.com/office/powerpoint/2010/main" val="756538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4"/>
            <a:ext cx="4719319" cy="4504055"/>
          </a:xfrm>
          <a:ln w="12700">
            <a:solidFill>
              <a:schemeClr val="accent1"/>
            </a:solidFill>
          </a:ln>
        </p:spPr>
        <p:txBody>
          <a:bodyPr tIns="182880" bIns="182880">
            <a:normAutofit fontScale="55000" lnSpcReduction="20000"/>
          </a:bodyPr>
          <a:lstStyle/>
          <a:p>
            <a:pPr>
              <a:lnSpc>
                <a:spcPct val="120000"/>
              </a:lnSpc>
            </a:pPr>
            <a:r>
              <a:rPr lang="en-US" dirty="0">
                <a:solidFill>
                  <a:srgbClr val="002060"/>
                </a:solidFill>
                <a:latin typeface="Gadugi" panose="020B0502040204020203" pitchFamily="34" charset="0"/>
              </a:rPr>
              <a:t>Historical Event Browsing</a:t>
            </a:r>
          </a:p>
          <a:p>
            <a:pPr>
              <a:lnSpc>
                <a:spcPct val="120000"/>
              </a:lnSpc>
            </a:pPr>
            <a:r>
              <a:rPr lang="en-US" dirty="0">
                <a:solidFill>
                  <a:srgbClr val="002060"/>
                </a:solidFill>
                <a:latin typeface="Gadugi" panose="020B0502040204020203" pitchFamily="34" charset="0"/>
              </a:rPr>
              <a:t>Migration to NGAP</a:t>
            </a:r>
          </a:p>
          <a:p>
            <a:pPr>
              <a:lnSpc>
                <a:spcPct val="120000"/>
              </a:lnSpc>
            </a:pPr>
            <a:r>
              <a:rPr lang="en-US" dirty="0">
                <a:solidFill>
                  <a:srgbClr val="002060"/>
                </a:solidFill>
                <a:latin typeface="Gadugi" panose="020B0502040204020203" pitchFamily="34" charset="0"/>
              </a:rPr>
              <a:t>UI Overhaul</a:t>
            </a:r>
          </a:p>
          <a:p>
            <a:pPr>
              <a:lnSpc>
                <a:spcPct val="120000"/>
              </a:lnSpc>
            </a:pPr>
            <a:r>
              <a:rPr lang="en-US" dirty="0">
                <a:solidFill>
                  <a:srgbClr val="002060"/>
                </a:solidFill>
                <a:latin typeface="Gadugi" panose="020B0502040204020203" pitchFamily="34" charset="0"/>
              </a:rPr>
              <a:t>Improved Data Download</a:t>
            </a:r>
          </a:p>
          <a:p>
            <a:pPr>
              <a:lnSpc>
                <a:spcPct val="120000"/>
              </a:lnSpc>
            </a:pPr>
            <a:r>
              <a:rPr lang="en-US" dirty="0">
                <a:solidFill>
                  <a:srgbClr val="002060"/>
                </a:solidFill>
                <a:latin typeface="Gadugi" panose="020B0502040204020203" pitchFamily="34" charset="0"/>
              </a:rPr>
              <a:t>Improved Timeline</a:t>
            </a:r>
          </a:p>
          <a:p>
            <a:pPr>
              <a:lnSpc>
                <a:spcPct val="120000"/>
              </a:lnSpc>
            </a:pPr>
            <a:r>
              <a:rPr lang="en-US" dirty="0">
                <a:solidFill>
                  <a:srgbClr val="002060"/>
                </a:solidFill>
                <a:latin typeface="Gadugi" panose="020B0502040204020203" pitchFamily="34" charset="0"/>
              </a:rPr>
              <a:t>Gazetteer / Omni search box</a:t>
            </a:r>
          </a:p>
          <a:p>
            <a:pPr lvl="1">
              <a:lnSpc>
                <a:spcPct val="120000"/>
              </a:lnSpc>
            </a:pPr>
            <a:r>
              <a:rPr lang="en-US" dirty="0">
                <a:solidFill>
                  <a:srgbClr val="002060"/>
                </a:solidFill>
                <a:latin typeface="Gadugi" panose="020B0502040204020203" pitchFamily="34" charset="0"/>
              </a:rPr>
              <a:t>Search for places, </a:t>
            </a:r>
            <a:r>
              <a:rPr lang="en-US" dirty="0" err="1">
                <a:solidFill>
                  <a:srgbClr val="002060"/>
                </a:solidFill>
                <a:latin typeface="Gadugi" panose="020B0502040204020203" pitchFamily="34" charset="0"/>
              </a:rPr>
              <a:t>lat</a:t>
            </a:r>
            <a:r>
              <a:rPr lang="en-US" dirty="0">
                <a:solidFill>
                  <a:srgbClr val="002060"/>
                </a:solidFill>
                <a:latin typeface="Gadugi" panose="020B0502040204020203" pitchFamily="34" charset="0"/>
              </a:rPr>
              <a:t>/long, layers, etc.</a:t>
            </a:r>
          </a:p>
          <a:p>
            <a:pPr>
              <a:lnSpc>
                <a:spcPct val="120000"/>
              </a:lnSpc>
            </a:pPr>
            <a:r>
              <a:rPr lang="en-US" dirty="0">
                <a:solidFill>
                  <a:srgbClr val="002060"/>
                </a:solidFill>
                <a:latin typeface="Gadugi" panose="020B0502040204020203" pitchFamily="34" charset="0"/>
              </a:rPr>
              <a:t>User Customization</a:t>
            </a:r>
          </a:p>
          <a:p>
            <a:pPr lvl="1">
              <a:lnSpc>
                <a:spcPct val="120000"/>
              </a:lnSpc>
            </a:pPr>
            <a:r>
              <a:rPr lang="en-US" dirty="0">
                <a:solidFill>
                  <a:srgbClr val="002060"/>
                </a:solidFill>
                <a:latin typeface="Gadugi" panose="020B0502040204020203" pitchFamily="34" charset="0"/>
              </a:rPr>
              <a:t>Save settings, bookmarks, etc.</a:t>
            </a:r>
          </a:p>
          <a:p>
            <a:pPr>
              <a:lnSpc>
                <a:spcPct val="120000"/>
              </a:lnSpc>
            </a:pPr>
            <a:r>
              <a:rPr lang="en-US" dirty="0">
                <a:solidFill>
                  <a:srgbClr val="002060"/>
                </a:solidFill>
                <a:latin typeface="Gadugi" panose="020B0502040204020203" pitchFamily="34" charset="0"/>
              </a:rPr>
              <a:t>Crowdsource event information</a:t>
            </a:r>
          </a:p>
          <a:p>
            <a:pPr>
              <a:lnSpc>
                <a:spcPct val="120000"/>
              </a:lnSpc>
            </a:pPr>
            <a:r>
              <a:rPr lang="en-US" dirty="0">
                <a:solidFill>
                  <a:srgbClr val="002060"/>
                </a:solidFill>
                <a:latin typeface="Gadugi" panose="020B0502040204020203" pitchFamily="34" charset="0"/>
              </a:rPr>
              <a:t>Virtual Globe / Data Curtains</a:t>
            </a:r>
          </a:p>
          <a:p>
            <a:pPr>
              <a:lnSpc>
                <a:spcPct val="120000"/>
              </a:lnSpc>
            </a:pPr>
            <a:r>
              <a:rPr lang="en-US" dirty="0">
                <a:solidFill>
                  <a:srgbClr val="002060"/>
                </a:solidFill>
                <a:latin typeface="Gadugi" panose="020B0502040204020203" pitchFamily="34" charset="0"/>
              </a:rPr>
              <a:t>Add features that support new missions…</a:t>
            </a:r>
          </a:p>
          <a:p>
            <a:endParaRPr lang="en-US" dirty="0">
              <a:solidFill>
                <a:srgbClr val="002060"/>
              </a:solidFill>
              <a:latin typeface="Gadugi" panose="020B0502040204020203" pitchFamily="34" charset="0"/>
            </a:endParaRPr>
          </a:p>
          <a:p>
            <a:endParaRPr lang="en-US" dirty="0">
              <a:solidFill>
                <a:srgbClr val="002060"/>
              </a:solidFill>
              <a:latin typeface="Gadugi" panose="020B0502040204020203" pitchFamily="34" charset="0"/>
            </a:endParaRPr>
          </a:p>
        </p:txBody>
      </p:sp>
      <p:sp>
        <p:nvSpPr>
          <p:cNvPr id="5" name="Title 1"/>
          <p:cNvSpPr txBox="1">
            <a:spLocks/>
          </p:cNvSpPr>
          <p:nvPr/>
        </p:nvSpPr>
        <p:spPr>
          <a:xfrm>
            <a:off x="294968" y="154807"/>
            <a:ext cx="7771340" cy="86232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200" dirty="0">
                <a:solidFill>
                  <a:schemeClr val="bg1"/>
                </a:solidFill>
                <a:latin typeface="Berlin Sans FB" panose="020E0602020502020306" pitchFamily="34" charset="0"/>
              </a:rPr>
              <a:t>Mid to Long-Term Goals</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266" y="2038985"/>
            <a:ext cx="5413956" cy="3559175"/>
          </a:xfrm>
          <a:prstGeom prst="rect">
            <a:avLst/>
          </a:prstGeom>
        </p:spPr>
      </p:pic>
      <p:sp>
        <p:nvSpPr>
          <p:cNvPr id="4" name="TextBox 3"/>
          <p:cNvSpPr txBox="1"/>
          <p:nvPr/>
        </p:nvSpPr>
        <p:spPr>
          <a:xfrm>
            <a:off x="6804681" y="5766991"/>
            <a:ext cx="4153125" cy="369332"/>
          </a:xfrm>
          <a:prstGeom prst="rect">
            <a:avLst/>
          </a:prstGeom>
          <a:noFill/>
        </p:spPr>
        <p:txBody>
          <a:bodyPr wrap="none" rtlCol="0">
            <a:spAutoFit/>
          </a:bodyPr>
          <a:lstStyle/>
          <a:p>
            <a:r>
              <a:rPr lang="en-US" i="1" dirty="0">
                <a:solidFill>
                  <a:srgbClr val="494949"/>
                </a:solidFill>
              </a:rPr>
              <a:t>Worldview 3D globe concept using Cesium</a:t>
            </a:r>
          </a:p>
        </p:txBody>
      </p:sp>
    </p:spTree>
    <p:extLst>
      <p:ext uri="{BB962C8B-B14F-4D97-AF65-F5344CB8AC3E}">
        <p14:creationId xmlns:p14="http://schemas.microsoft.com/office/powerpoint/2010/main" val="3191199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281" y="170837"/>
            <a:ext cx="3921592" cy="789384"/>
          </a:xfrm>
          <a:prstGeom prst="rect">
            <a:avLst/>
          </a:prstGeom>
        </p:spPr>
      </p:pic>
      <p:sp>
        <p:nvSpPr>
          <p:cNvPr id="6" name="TextBox 5"/>
          <p:cNvSpPr txBox="1"/>
          <p:nvPr/>
        </p:nvSpPr>
        <p:spPr>
          <a:xfrm>
            <a:off x="71120" y="1921573"/>
            <a:ext cx="12192000" cy="830997"/>
          </a:xfrm>
          <a:prstGeom prst="rect">
            <a:avLst/>
          </a:prstGeom>
          <a:noFill/>
        </p:spPr>
        <p:txBody>
          <a:bodyPr wrap="square" rtlCol="0">
            <a:spAutoFit/>
          </a:bodyPr>
          <a:lstStyle/>
          <a:p>
            <a:pPr algn="ctr"/>
            <a:r>
              <a:rPr lang="en-US" sz="4800" dirty="0">
                <a:solidFill>
                  <a:srgbClr val="002060"/>
                </a:solidFill>
                <a:latin typeface="Gadugi" panose="020B0502040204020203" pitchFamily="34" charset="0"/>
              </a:rPr>
              <a:t>Thank You</a:t>
            </a:r>
          </a:p>
        </p:txBody>
      </p:sp>
      <p:cxnSp>
        <p:nvCxnSpPr>
          <p:cNvPr id="9" name="Straight Connector 8"/>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606040" y="3540220"/>
            <a:ext cx="7122160" cy="2031325"/>
          </a:xfrm>
          <a:prstGeom prst="rect">
            <a:avLst/>
          </a:prstGeom>
          <a:noFill/>
        </p:spPr>
        <p:txBody>
          <a:bodyPr wrap="square" rtlCol="0">
            <a:spAutoFit/>
          </a:bodyPr>
          <a:lstStyle/>
          <a:p>
            <a:pPr algn="ctr"/>
            <a:r>
              <a:rPr lang="en-US" dirty="0"/>
              <a:t>More Resources &amp; Links</a:t>
            </a:r>
          </a:p>
          <a:p>
            <a:endParaRPr lang="en-US" dirty="0"/>
          </a:p>
          <a:p>
            <a:r>
              <a:rPr lang="en-US" dirty="0"/>
              <a:t>Worldview on GitHub: </a:t>
            </a:r>
            <a:r>
              <a:rPr lang="en-US" dirty="0">
                <a:hlinkClick r:id="rId4"/>
              </a:rPr>
              <a:t>https://github.com/nasa-gibs/worldview</a:t>
            </a:r>
            <a:r>
              <a:rPr lang="en-US" dirty="0"/>
              <a:t/>
            </a:r>
            <a:br>
              <a:rPr lang="en-US" dirty="0"/>
            </a:br>
            <a:r>
              <a:rPr lang="en-US" dirty="0"/>
              <a:t/>
            </a:r>
            <a:br>
              <a:rPr lang="en-US" dirty="0"/>
            </a:br>
            <a:r>
              <a:rPr lang="en-US" dirty="0"/>
              <a:t>Release Notes: </a:t>
            </a:r>
            <a:r>
              <a:rPr lang="en-US" dirty="0">
                <a:hlinkClick r:id="rId5"/>
              </a:rPr>
              <a:t>https://github.com/nasa-gibs/worldview/releases</a:t>
            </a:r>
            <a:r>
              <a:rPr lang="en-US" dirty="0"/>
              <a:t> </a:t>
            </a:r>
            <a:br>
              <a:rPr lang="en-US" dirty="0"/>
            </a:br>
            <a:r>
              <a:rPr lang="en-US" dirty="0"/>
              <a:t/>
            </a:r>
            <a:br>
              <a:rPr lang="en-US" dirty="0"/>
            </a:br>
            <a:r>
              <a:rPr lang="en-US" dirty="0"/>
              <a:t>Project Roadmap: </a:t>
            </a:r>
            <a:r>
              <a:rPr lang="en-US" dirty="0">
                <a:hlinkClick r:id="rId6"/>
              </a:rPr>
              <a:t>https://github.com/nasa-gibs/worldview/projects/7</a:t>
            </a:r>
            <a:r>
              <a:rPr lang="en-US" dirty="0"/>
              <a:t> </a:t>
            </a:r>
          </a:p>
        </p:txBody>
      </p:sp>
    </p:spTree>
    <p:extLst>
      <p:ext uri="{BB962C8B-B14F-4D97-AF65-F5344CB8AC3E}">
        <p14:creationId xmlns:p14="http://schemas.microsoft.com/office/powerpoint/2010/main" val="1418802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8057" y="1760796"/>
            <a:ext cx="6615774" cy="3085523"/>
          </a:xfrm>
          <a:prstGeom prst="rect">
            <a:avLst/>
          </a:prstGeom>
        </p:spPr>
      </p:pic>
      <p:sp>
        <p:nvSpPr>
          <p:cNvPr id="2"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Major Releases</a:t>
            </a:r>
          </a:p>
        </p:txBody>
      </p:sp>
      <p:sp>
        <p:nvSpPr>
          <p:cNvPr id="3" name="Content Placeholder 2"/>
          <p:cNvSpPr>
            <a:spLocks noGrp="1"/>
          </p:cNvSpPr>
          <p:nvPr>
            <p:ph idx="1"/>
          </p:nvPr>
        </p:nvSpPr>
        <p:spPr>
          <a:xfrm>
            <a:off x="833120" y="1544320"/>
            <a:ext cx="3434080" cy="4866640"/>
          </a:xfrm>
          <a:solidFill>
            <a:schemeClr val="bg1"/>
          </a:solidFill>
          <a:ln w="12700">
            <a:solidFill>
              <a:schemeClr val="accent1"/>
            </a:solidFill>
          </a:ln>
        </p:spPr>
        <p:txBody>
          <a:bodyPr lIns="182880" tIns="274320" rIns="182880" bIns="182880">
            <a:normAutofit fontScale="62500" lnSpcReduction="20000"/>
          </a:bodyPr>
          <a:lstStyle/>
          <a:p>
            <a:pPr marL="0" indent="0">
              <a:buNone/>
            </a:pPr>
            <a:r>
              <a:rPr lang="en-US" sz="1900" b="1" dirty="0">
                <a:solidFill>
                  <a:srgbClr val="002060"/>
                </a:solidFill>
                <a:latin typeface="Gadugi" panose="020B0502040204020203" pitchFamily="34" charset="0"/>
              </a:rPr>
              <a:t>v2.0.0 &amp; v2.1.0</a:t>
            </a:r>
          </a:p>
          <a:p>
            <a:r>
              <a:rPr lang="en-US" sz="1800" dirty="0">
                <a:solidFill>
                  <a:srgbClr val="002060"/>
                </a:solidFill>
                <a:latin typeface="Gadugi" panose="020B0502040204020203" pitchFamily="34" charset="0"/>
              </a:rPr>
              <a:t>Refactored codebase to use ES6 modules</a:t>
            </a:r>
          </a:p>
          <a:p>
            <a:r>
              <a:rPr lang="en-US" sz="1800" dirty="0">
                <a:solidFill>
                  <a:srgbClr val="002060"/>
                </a:solidFill>
                <a:latin typeface="Gadugi" panose="020B0502040204020203" pitchFamily="34" charset="0"/>
              </a:rPr>
              <a:t>Simplified build scripts</a:t>
            </a:r>
          </a:p>
          <a:p>
            <a:r>
              <a:rPr lang="en-US" sz="1800" dirty="0">
                <a:solidFill>
                  <a:srgbClr val="002060"/>
                </a:solidFill>
                <a:latin typeface="Gadugi" panose="020B0502040204020203" pitchFamily="34" charset="0"/>
              </a:rPr>
              <a:t>Improved developer tools</a:t>
            </a:r>
          </a:p>
          <a:p>
            <a:pPr marL="0" indent="0">
              <a:buNone/>
            </a:pPr>
            <a:r>
              <a:rPr lang="en-US" sz="1900" b="1" dirty="0">
                <a:solidFill>
                  <a:srgbClr val="002060"/>
                </a:solidFill>
                <a:latin typeface="Gadugi" panose="020B0502040204020203" pitchFamily="34" charset="0"/>
              </a:rPr>
              <a:t>v2.2.0 </a:t>
            </a:r>
          </a:p>
          <a:p>
            <a:r>
              <a:rPr lang="en-US" sz="1800" dirty="0">
                <a:solidFill>
                  <a:srgbClr val="002060"/>
                </a:solidFill>
                <a:latin typeface="Gadugi" panose="020B0502040204020203" pitchFamily="34" charset="0"/>
              </a:rPr>
              <a:t>Improved Snapshot &amp; GIF resolution</a:t>
            </a:r>
          </a:p>
          <a:p>
            <a:pPr marL="0" indent="0">
              <a:buNone/>
            </a:pPr>
            <a:r>
              <a:rPr lang="en-US" sz="1900" b="1" dirty="0">
                <a:solidFill>
                  <a:srgbClr val="002060"/>
                </a:solidFill>
                <a:latin typeface="Gadugi" panose="020B0502040204020203" pitchFamily="34" charset="0"/>
              </a:rPr>
              <a:t>v2.3.0</a:t>
            </a:r>
          </a:p>
          <a:p>
            <a:r>
              <a:rPr lang="en-US" sz="1800" dirty="0">
                <a:solidFill>
                  <a:srgbClr val="002060"/>
                </a:solidFill>
                <a:latin typeface="Gadugi" panose="020B0502040204020203" pitchFamily="34" charset="0"/>
              </a:rPr>
              <a:t>Geostationary imagery support</a:t>
            </a:r>
          </a:p>
          <a:p>
            <a:pPr marL="0" indent="0">
              <a:buNone/>
            </a:pPr>
            <a:r>
              <a:rPr lang="en-US" sz="1900" b="1" dirty="0">
                <a:solidFill>
                  <a:srgbClr val="002060"/>
                </a:solidFill>
                <a:latin typeface="Gadugi" panose="020B0502040204020203" pitchFamily="34" charset="0"/>
              </a:rPr>
              <a:t>v2.4.0 &amp; v2.5.0</a:t>
            </a:r>
          </a:p>
          <a:p>
            <a:r>
              <a:rPr lang="en-US" sz="1800" dirty="0">
                <a:solidFill>
                  <a:srgbClr val="002060"/>
                </a:solidFill>
                <a:latin typeface="Gadugi" panose="020B0502040204020203" pitchFamily="34" charset="0"/>
              </a:rPr>
              <a:t>Multi-day event tracking</a:t>
            </a:r>
          </a:p>
          <a:p>
            <a:pPr marL="0" indent="0">
              <a:buNone/>
            </a:pPr>
            <a:r>
              <a:rPr lang="en-US" sz="1900" b="1" dirty="0">
                <a:solidFill>
                  <a:srgbClr val="002060"/>
                </a:solidFill>
                <a:latin typeface="Gadugi" panose="020B0502040204020203" pitchFamily="34" charset="0"/>
              </a:rPr>
              <a:t>v2.6.0</a:t>
            </a:r>
          </a:p>
          <a:p>
            <a:r>
              <a:rPr lang="en-US" sz="1800" dirty="0">
                <a:solidFill>
                  <a:srgbClr val="002060"/>
                </a:solidFill>
                <a:latin typeface="Gadugi" panose="020B0502040204020203" pitchFamily="34" charset="0"/>
              </a:rPr>
              <a:t>Natural events in polar projection views</a:t>
            </a:r>
          </a:p>
          <a:p>
            <a:pPr marL="0" indent="0">
              <a:buNone/>
            </a:pPr>
            <a:r>
              <a:rPr lang="en-US" sz="1900" b="1" dirty="0">
                <a:solidFill>
                  <a:srgbClr val="002060"/>
                </a:solidFill>
                <a:latin typeface="Gadugi" panose="020B0502040204020203" pitchFamily="34" charset="0"/>
              </a:rPr>
              <a:t>v2.7.0</a:t>
            </a:r>
          </a:p>
          <a:p>
            <a:r>
              <a:rPr lang="en-US" sz="1800" dirty="0">
                <a:solidFill>
                  <a:srgbClr val="002060"/>
                </a:solidFill>
                <a:latin typeface="Gadugi" panose="020B0502040204020203" pitchFamily="34" charset="0"/>
              </a:rPr>
              <a:t>Vector layer support</a:t>
            </a:r>
          </a:p>
          <a:p>
            <a:pPr marL="0" indent="0">
              <a:buNone/>
            </a:pPr>
            <a:r>
              <a:rPr lang="en-US" sz="1900" b="1" dirty="0">
                <a:solidFill>
                  <a:srgbClr val="002060"/>
                </a:solidFill>
                <a:latin typeface="Gadugi" panose="020B0502040204020203" pitchFamily="34" charset="0"/>
              </a:rPr>
              <a:t>v2.8.0</a:t>
            </a:r>
          </a:p>
          <a:p>
            <a:r>
              <a:rPr lang="en-US" sz="1800" dirty="0">
                <a:solidFill>
                  <a:srgbClr val="002060"/>
                </a:solidFill>
                <a:latin typeface="Gadugi" panose="020B0502040204020203" pitchFamily="34" charset="0"/>
              </a:rPr>
              <a:t>Support selecting layers with future dates</a:t>
            </a:r>
          </a:p>
          <a:p>
            <a:pPr marL="0" indent="0">
              <a:buNone/>
            </a:pPr>
            <a:r>
              <a:rPr lang="en-US" sz="1900" b="1" dirty="0">
                <a:solidFill>
                  <a:srgbClr val="002060"/>
                </a:solidFill>
                <a:latin typeface="Gadugi" panose="020B0502040204020203" pitchFamily="34" charset="0"/>
              </a:rPr>
              <a:t>v2.9.0 (September 2018)</a:t>
            </a:r>
          </a:p>
          <a:p>
            <a:r>
              <a:rPr lang="en-US" sz="1800" dirty="0">
                <a:solidFill>
                  <a:srgbClr val="002060"/>
                </a:solidFill>
                <a:latin typeface="Gadugi" panose="020B0502040204020203" pitchFamily="34" charset="0"/>
              </a:rPr>
              <a:t>“A|B” Comparison Mode</a:t>
            </a:r>
          </a:p>
          <a:p>
            <a:pPr lvl="1"/>
            <a:endParaRPr lang="en-US" sz="1600" dirty="0">
              <a:solidFill>
                <a:srgbClr val="002060"/>
              </a:solidFill>
              <a:latin typeface="Gadugi" panose="020B0502040204020203" pitchFamily="34" charset="0"/>
            </a:endParaRPr>
          </a:p>
          <a:p>
            <a:endParaRPr lang="en-US" dirty="0">
              <a:solidFill>
                <a:srgbClr val="002060"/>
              </a:solidFill>
              <a:latin typeface="Gadugi" panose="020B0502040204020203" pitchFamily="34" charset="0"/>
            </a:endParaRPr>
          </a:p>
        </p:txBody>
      </p:sp>
      <p:cxnSp>
        <p:nvCxnSpPr>
          <p:cNvPr id="14" name="Straight Connector 13"/>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2012" y="5222970"/>
            <a:ext cx="1072052" cy="107205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5195" y="5480946"/>
            <a:ext cx="1820306" cy="70821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2904" y="5316347"/>
            <a:ext cx="2042200" cy="95574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8288" y="5152022"/>
            <a:ext cx="1143000" cy="1143000"/>
          </a:xfrm>
          <a:prstGeom prst="rect">
            <a:avLst/>
          </a:prstGeom>
        </p:spPr>
      </p:pic>
    </p:spTree>
    <p:extLst>
      <p:ext uri="{BB962C8B-B14F-4D97-AF65-F5344CB8AC3E}">
        <p14:creationId xmlns:p14="http://schemas.microsoft.com/office/powerpoint/2010/main" val="2258710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a:bodyPr>
          <a:lstStyle/>
          <a:p>
            <a:r>
              <a:rPr lang="en-US" spc="200" dirty="0">
                <a:solidFill>
                  <a:schemeClr val="bg1"/>
                </a:solidFill>
                <a:latin typeface="Berlin Sans FB" panose="020E0602020502020306" pitchFamily="34" charset="0"/>
              </a:rPr>
              <a:t>Improved Image Resolution</a:t>
            </a:r>
          </a:p>
        </p:txBody>
      </p:sp>
      <p:sp>
        <p:nvSpPr>
          <p:cNvPr id="6" name="Content Placeholder 2"/>
          <p:cNvSpPr>
            <a:spLocks noGrp="1"/>
          </p:cNvSpPr>
          <p:nvPr>
            <p:ph idx="1"/>
          </p:nvPr>
        </p:nvSpPr>
        <p:spPr>
          <a:xfrm>
            <a:off x="485607" y="1553268"/>
            <a:ext cx="5380366" cy="909772"/>
          </a:xfrm>
        </p:spPr>
        <p:txBody>
          <a:bodyPr>
            <a:normAutofit/>
          </a:bodyPr>
          <a:lstStyle/>
          <a:p>
            <a:pPr marL="0" indent="0" algn="ctr">
              <a:buNone/>
            </a:pPr>
            <a:r>
              <a:rPr lang="en-US" dirty="0">
                <a:solidFill>
                  <a:srgbClr val="002060"/>
                </a:solidFill>
                <a:latin typeface="Gadugi" panose="020B0502040204020203" pitchFamily="34" charset="0"/>
              </a:rPr>
              <a:t>High-Resolution Animated GIFs</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867" y="4064000"/>
            <a:ext cx="4400134" cy="213801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683" y="2126985"/>
            <a:ext cx="4395317" cy="1701066"/>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9813" y="2122679"/>
            <a:ext cx="2279522" cy="171344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9813" y="4044898"/>
            <a:ext cx="2299352" cy="215711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50774" y="4044897"/>
            <a:ext cx="2279522" cy="215711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50773" y="2122679"/>
            <a:ext cx="2279522" cy="1705371"/>
          </a:xfrm>
          <a:prstGeom prst="rect">
            <a:avLst/>
          </a:prstGeom>
        </p:spPr>
      </p:pic>
      <p:sp>
        <p:nvSpPr>
          <p:cNvPr id="19" name="Content Placeholder 2"/>
          <p:cNvSpPr txBox="1">
            <a:spLocks/>
          </p:cNvSpPr>
          <p:nvPr/>
        </p:nvSpPr>
        <p:spPr>
          <a:xfrm>
            <a:off x="6154638" y="1553268"/>
            <a:ext cx="5607735" cy="909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2060"/>
                </a:solidFill>
                <a:latin typeface="Gadugi" panose="020B0502040204020203" pitchFamily="34" charset="0"/>
              </a:rPr>
              <a:t>High-Resolution Image Snapshots</a:t>
            </a:r>
          </a:p>
        </p:txBody>
      </p:sp>
      <p:sp>
        <p:nvSpPr>
          <p:cNvPr id="14" name="Rectangle 13"/>
          <p:cNvSpPr/>
          <p:nvPr/>
        </p:nvSpPr>
        <p:spPr>
          <a:xfrm>
            <a:off x="773530" y="6344134"/>
            <a:ext cx="4804520" cy="338554"/>
          </a:xfrm>
          <a:prstGeom prst="rect">
            <a:avLst/>
          </a:prstGeom>
        </p:spPr>
        <p:txBody>
          <a:bodyPr wrap="none">
            <a:spAutoFit/>
          </a:bodyPr>
          <a:lstStyle/>
          <a:p>
            <a:pPr algn="ctr"/>
            <a:r>
              <a:rPr lang="en-US" sz="1600" i="1" dirty="0">
                <a:solidFill>
                  <a:srgbClr val="002060"/>
                </a:solidFill>
                <a:latin typeface="Gadugi" panose="020B0502040204020203" pitchFamily="34" charset="0"/>
              </a:rPr>
              <a:t>7-Day Animation of Geographic Projection at 10km</a:t>
            </a:r>
          </a:p>
        </p:txBody>
      </p:sp>
      <p:sp>
        <p:nvSpPr>
          <p:cNvPr id="15" name="Rectangle 14"/>
          <p:cNvSpPr/>
          <p:nvPr/>
        </p:nvSpPr>
        <p:spPr>
          <a:xfrm>
            <a:off x="7209500" y="6341987"/>
            <a:ext cx="3498010" cy="338554"/>
          </a:xfrm>
          <a:prstGeom prst="rect">
            <a:avLst/>
          </a:prstGeom>
        </p:spPr>
        <p:txBody>
          <a:bodyPr wrap="none">
            <a:spAutoFit/>
          </a:bodyPr>
          <a:lstStyle/>
          <a:p>
            <a:pPr algn="ctr"/>
            <a:r>
              <a:rPr lang="en-US" sz="1600" i="1" dirty="0">
                <a:solidFill>
                  <a:srgbClr val="002060"/>
                </a:solidFill>
                <a:latin typeface="Gadugi" panose="020B0502040204020203" pitchFamily="34" charset="0"/>
              </a:rPr>
              <a:t>Arctic &amp; Antarctic Projections at 1km</a:t>
            </a:r>
          </a:p>
        </p:txBody>
      </p:sp>
      <p:cxnSp>
        <p:nvCxnSpPr>
          <p:cNvPr id="21" name="Straight Connector 20"/>
          <p:cNvCxnSpPr/>
          <p:nvPr/>
        </p:nvCxnSpPr>
        <p:spPr>
          <a:xfrm>
            <a:off x="5938345" y="2659117"/>
            <a:ext cx="10510" cy="31005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09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fontScale="90000"/>
          </a:bodyPr>
          <a:lstStyle/>
          <a:p>
            <a:r>
              <a:rPr lang="en-US" spc="200" dirty="0">
                <a:solidFill>
                  <a:schemeClr val="bg1"/>
                </a:solidFill>
                <a:latin typeface="Berlin Sans FB" panose="020E0602020502020306" pitchFamily="34" charset="0"/>
              </a:rPr>
              <a:t>Geostationary Imagery Support</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sp>
        <p:nvSpPr>
          <p:cNvPr id="10" name="Content Placeholder 2"/>
          <p:cNvSpPr txBox="1">
            <a:spLocks/>
          </p:cNvSpPr>
          <p:nvPr/>
        </p:nvSpPr>
        <p:spPr>
          <a:xfrm>
            <a:off x="838200" y="1489305"/>
            <a:ext cx="10515600"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10-minute timeline granularity for NASA CAMP2Ex field campaign</a:t>
            </a:r>
            <a:endParaRPr lang="en-US" dirty="0">
              <a:solidFill>
                <a:srgbClr val="002060"/>
              </a:solidFill>
              <a:latin typeface="Gadugi" panose="020B0502040204020203" pitchFamily="34" charset="0"/>
            </a:endParaRPr>
          </a:p>
        </p:txBody>
      </p:sp>
      <p:pic>
        <p:nvPicPr>
          <p:cNvPr id="11" name="Picture 10">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901" y="2349469"/>
            <a:ext cx="5643190" cy="410544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5313" y="2349469"/>
            <a:ext cx="3111064" cy="1872269"/>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313" y="4582644"/>
            <a:ext cx="3111064" cy="1872269"/>
          </a:xfrm>
          <a:prstGeom prst="rect">
            <a:avLst/>
          </a:prstGeom>
        </p:spPr>
      </p:pic>
      <p:cxnSp>
        <p:nvCxnSpPr>
          <p:cNvPr id="15" name="Straight Connector 14"/>
          <p:cNvCxnSpPr/>
          <p:nvPr/>
        </p:nvCxnSpPr>
        <p:spPr>
          <a:xfrm>
            <a:off x="7309947" y="2900854"/>
            <a:ext cx="10510" cy="31005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5349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fontScale="90000"/>
          </a:bodyPr>
          <a:lstStyle/>
          <a:p>
            <a:r>
              <a:rPr lang="en-US" spc="200" dirty="0">
                <a:solidFill>
                  <a:schemeClr val="bg1"/>
                </a:solidFill>
                <a:latin typeface="Berlin Sans FB" panose="020E0602020502020306" pitchFamily="34" charset="0"/>
              </a:rPr>
              <a:t>Geostationary Imagery Support</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2" name="GIBS-S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97715" y="1773808"/>
            <a:ext cx="10396571" cy="4591819"/>
          </a:xfrm>
          <a:prstGeom prst="rect">
            <a:avLst/>
          </a:prstGeom>
        </p:spPr>
      </p:pic>
    </p:spTree>
    <p:extLst>
      <p:ext uri="{BB962C8B-B14F-4D97-AF65-F5344CB8AC3E}">
        <p14:creationId xmlns:p14="http://schemas.microsoft.com/office/powerpoint/2010/main" val="29915558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760" y="2259674"/>
            <a:ext cx="4696983" cy="367742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4618" y="2279216"/>
            <a:ext cx="4692982" cy="3657879"/>
          </a:xfrm>
          <a:prstGeom prst="rect">
            <a:avLst/>
          </a:prstGeom>
        </p:spPr>
      </p:pic>
      <p:sp>
        <p:nvSpPr>
          <p:cNvPr id="4"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a:bodyPr>
          <a:lstStyle/>
          <a:p>
            <a:r>
              <a:rPr lang="en-US" spc="200" dirty="0">
                <a:solidFill>
                  <a:schemeClr val="bg1"/>
                </a:solidFill>
                <a:latin typeface="Berlin Sans FB" panose="020E0602020502020306" pitchFamily="34" charset="0"/>
              </a:rPr>
              <a:t>Event Tracks &amp; Polar Events</a:t>
            </a:r>
          </a:p>
        </p:txBody>
      </p:sp>
      <p:sp>
        <p:nvSpPr>
          <p:cNvPr id="6" name="Content Placeholder 2"/>
          <p:cNvSpPr>
            <a:spLocks noGrp="1"/>
          </p:cNvSpPr>
          <p:nvPr>
            <p:ph idx="1"/>
          </p:nvPr>
        </p:nvSpPr>
        <p:spPr>
          <a:xfrm>
            <a:off x="619760" y="1572237"/>
            <a:ext cx="4696983" cy="581244"/>
          </a:xfrm>
          <a:solidFill>
            <a:schemeClr val="bg1"/>
          </a:solidFill>
          <a:ln>
            <a:noFill/>
          </a:ln>
        </p:spPr>
        <p:txBody>
          <a:bodyPr>
            <a:normAutofit/>
          </a:bodyPr>
          <a:lstStyle/>
          <a:p>
            <a:pPr marL="0" indent="0" algn="ctr">
              <a:buNone/>
            </a:pPr>
            <a:r>
              <a:rPr lang="en-US" dirty="0">
                <a:solidFill>
                  <a:srgbClr val="002060"/>
                </a:solidFill>
                <a:latin typeface="Gadugi" panose="020B0502040204020203" pitchFamily="34" charset="0"/>
              </a:rPr>
              <a:t>Event Tracking</a:t>
            </a:r>
          </a:p>
          <a:p>
            <a:pPr marL="0" indent="0" algn="ctr">
              <a:buNone/>
            </a:pPr>
            <a:endParaRPr lang="en-US" dirty="0">
              <a:solidFill>
                <a:srgbClr val="002060"/>
              </a:solidFill>
              <a:latin typeface="Gadugi" panose="020B0502040204020203" pitchFamily="34" charset="0"/>
            </a:endParaRPr>
          </a:p>
          <a:p>
            <a:endParaRPr lang="en-US" dirty="0">
              <a:solidFill>
                <a:srgbClr val="002060"/>
              </a:solidFill>
            </a:endParaRPr>
          </a:p>
          <a:p>
            <a:pPr marL="0" indent="0">
              <a:buNone/>
            </a:pPr>
            <a:endParaRPr lang="en-US" dirty="0">
              <a:solidFill>
                <a:srgbClr val="002060"/>
              </a:solidFill>
              <a:latin typeface="Gadugi" panose="020B0502040204020203" pitchFamily="34" charset="0"/>
            </a:endParaRP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cxnSp>
        <p:nvCxnSpPr>
          <p:cNvPr id="11" name="Straight Connector 10"/>
          <p:cNvCxnSpPr/>
          <p:nvPr/>
        </p:nvCxnSpPr>
        <p:spPr>
          <a:xfrm>
            <a:off x="5938345" y="2659117"/>
            <a:ext cx="10510" cy="3100552"/>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6584618" y="1572237"/>
            <a:ext cx="4578539"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2060"/>
                </a:solidFill>
                <a:latin typeface="Gadugi" panose="020B0502040204020203" pitchFamily="34" charset="0"/>
              </a:rPr>
              <a:t>Polar Projection Support</a:t>
            </a:r>
          </a:p>
          <a:p>
            <a:endParaRPr lang="en-US" dirty="0">
              <a:solidFill>
                <a:srgbClr val="002060"/>
              </a:solidFill>
            </a:endParaRPr>
          </a:p>
          <a:p>
            <a:pPr marL="0" indent="0">
              <a:buFont typeface="Arial" panose="020B0604020202020204" pitchFamily="34" charset="0"/>
              <a:buNone/>
            </a:pPr>
            <a:endParaRPr lang="en-US" dirty="0">
              <a:solidFill>
                <a:srgbClr val="002060"/>
              </a:solidFill>
              <a:latin typeface="Gadugi" panose="020B0502040204020203" pitchFamily="34" charset="0"/>
            </a:endParaRPr>
          </a:p>
        </p:txBody>
      </p:sp>
    </p:spTree>
    <p:extLst>
      <p:ext uri="{BB962C8B-B14F-4D97-AF65-F5344CB8AC3E}">
        <p14:creationId xmlns:p14="http://schemas.microsoft.com/office/powerpoint/2010/main" val="602096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a:bodyPr>
          <a:lstStyle/>
          <a:p>
            <a:r>
              <a:rPr lang="en-US" spc="200" dirty="0">
                <a:solidFill>
                  <a:schemeClr val="bg1"/>
                </a:solidFill>
                <a:latin typeface="Berlin Sans FB" panose="020E0602020502020306" pitchFamily="34" charset="0"/>
              </a:rPr>
              <a:t>Vector Support</a:t>
            </a:r>
          </a:p>
        </p:txBody>
      </p:sp>
      <p:sp>
        <p:nvSpPr>
          <p:cNvPr id="6" name="Content Placeholder 2"/>
          <p:cNvSpPr>
            <a:spLocks noGrp="1"/>
          </p:cNvSpPr>
          <p:nvPr>
            <p:ph idx="1"/>
          </p:nvPr>
        </p:nvSpPr>
        <p:spPr>
          <a:xfrm>
            <a:off x="724041" y="1572237"/>
            <a:ext cx="5100145" cy="581244"/>
          </a:xfrm>
          <a:solidFill>
            <a:schemeClr val="bg1"/>
          </a:solidFill>
          <a:ln>
            <a:noFill/>
          </a:ln>
        </p:spPr>
        <p:txBody>
          <a:bodyPr>
            <a:normAutofit/>
          </a:bodyPr>
          <a:lstStyle/>
          <a:p>
            <a:pPr marL="0" indent="0" algn="ctr">
              <a:buNone/>
            </a:pPr>
            <a:r>
              <a:rPr lang="en-US" dirty="0">
                <a:solidFill>
                  <a:srgbClr val="002060"/>
                </a:solidFill>
                <a:latin typeface="Gadugi" panose="020B0502040204020203" pitchFamily="34" charset="0"/>
              </a:rPr>
              <a:t>Orbit Tracks</a:t>
            </a:r>
          </a:p>
          <a:p>
            <a:pPr marL="0" indent="0" algn="ctr">
              <a:buNone/>
            </a:pPr>
            <a:endParaRPr lang="en-US" dirty="0">
              <a:solidFill>
                <a:srgbClr val="002060"/>
              </a:solidFill>
              <a:latin typeface="Gadugi" panose="020B0502040204020203" pitchFamily="34" charset="0"/>
            </a:endParaRPr>
          </a:p>
          <a:p>
            <a:endParaRPr lang="en-US" dirty="0">
              <a:solidFill>
                <a:srgbClr val="002060"/>
              </a:solidFill>
            </a:endParaRPr>
          </a:p>
          <a:p>
            <a:pPr marL="0" indent="0">
              <a:buNone/>
            </a:pPr>
            <a:endParaRPr lang="en-US" dirty="0">
              <a:solidFill>
                <a:srgbClr val="002060"/>
              </a:solidFill>
              <a:latin typeface="Gadugi" panose="020B0502040204020203" pitchFamily="34" charset="0"/>
            </a:endParaRP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cxnSp>
        <p:nvCxnSpPr>
          <p:cNvPr id="11" name="Straight Connector 10"/>
          <p:cNvCxnSpPr/>
          <p:nvPr/>
        </p:nvCxnSpPr>
        <p:spPr>
          <a:xfrm>
            <a:off x="5938345" y="2659117"/>
            <a:ext cx="10510" cy="3100552"/>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398" y="2262584"/>
            <a:ext cx="4495374" cy="4023667"/>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426" y="2262583"/>
            <a:ext cx="4495376" cy="4023667"/>
          </a:xfrm>
          <a:prstGeom prst="rect">
            <a:avLst/>
          </a:prstGeom>
        </p:spPr>
      </p:pic>
      <p:sp>
        <p:nvSpPr>
          <p:cNvPr id="9" name="Content Placeholder 2"/>
          <p:cNvSpPr txBox="1">
            <a:spLocks/>
          </p:cNvSpPr>
          <p:nvPr/>
        </p:nvSpPr>
        <p:spPr>
          <a:xfrm>
            <a:off x="6063012" y="1572237"/>
            <a:ext cx="5100145"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2060"/>
                </a:solidFill>
                <a:latin typeface="Gadugi" panose="020B0502040204020203" pitchFamily="34" charset="0"/>
              </a:rPr>
              <a:t>FIRMS MODIS v6 Fires</a:t>
            </a:r>
          </a:p>
          <a:p>
            <a:endParaRPr lang="en-US" dirty="0">
              <a:solidFill>
                <a:srgbClr val="002060"/>
              </a:solidFill>
            </a:endParaRPr>
          </a:p>
          <a:p>
            <a:pPr marL="0" indent="0">
              <a:buFont typeface="Arial" panose="020B0604020202020204" pitchFamily="34" charset="0"/>
              <a:buNone/>
            </a:pPr>
            <a:endParaRPr lang="en-US" dirty="0">
              <a:solidFill>
                <a:srgbClr val="002060"/>
              </a:solidFill>
              <a:latin typeface="Gadugi" panose="020B0502040204020203" pitchFamily="34" charset="0"/>
            </a:endParaRPr>
          </a:p>
        </p:txBody>
      </p:sp>
    </p:spTree>
    <p:extLst>
      <p:ext uri="{BB962C8B-B14F-4D97-AF65-F5344CB8AC3E}">
        <p14:creationId xmlns:p14="http://schemas.microsoft.com/office/powerpoint/2010/main" val="999377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lstStyle/>
          <a:p>
            <a:r>
              <a:rPr lang="en-US" spc="200" dirty="0">
                <a:solidFill>
                  <a:schemeClr val="bg1"/>
                </a:solidFill>
                <a:latin typeface="Berlin Sans FB" panose="020E0602020502020306" pitchFamily="34" charset="0"/>
              </a:rPr>
              <a:t>Vector Support</a:t>
            </a:r>
          </a:p>
        </p:txBody>
      </p:sp>
      <p:cxnSp>
        <p:nvCxnSpPr>
          <p:cNvPr id="8" name="Straight Connector 7"/>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614" y="2758783"/>
            <a:ext cx="4703355" cy="26029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195" y="2767122"/>
            <a:ext cx="3547862" cy="362813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sp>
        <p:nvSpPr>
          <p:cNvPr id="12" name="Content Placeholder 2"/>
          <p:cNvSpPr txBox="1">
            <a:spLocks/>
          </p:cNvSpPr>
          <p:nvPr/>
        </p:nvSpPr>
        <p:spPr>
          <a:xfrm>
            <a:off x="838200" y="1489305"/>
            <a:ext cx="10515600"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2060"/>
                </a:solidFill>
                <a:latin typeface="Gadugi" panose="020B0502040204020203" pitchFamily="34" charset="0"/>
              </a:rPr>
              <a:t>Composing a stylized vector layer</a:t>
            </a:r>
          </a:p>
        </p:txBody>
      </p:sp>
      <p:sp>
        <p:nvSpPr>
          <p:cNvPr id="3" name="TextBox 2"/>
          <p:cNvSpPr txBox="1"/>
          <p:nvPr/>
        </p:nvSpPr>
        <p:spPr>
          <a:xfrm>
            <a:off x="1188720" y="5426325"/>
            <a:ext cx="5797475" cy="1138773"/>
          </a:xfrm>
          <a:prstGeom prst="rect">
            <a:avLst/>
          </a:prstGeom>
          <a:noFill/>
          <a:ln w="12700">
            <a:solidFill>
              <a:schemeClr val="accent1"/>
            </a:solidFill>
          </a:ln>
        </p:spPr>
        <p:txBody>
          <a:bodyPr wrap="square" tIns="182880" bIns="182880" rtlCol="0">
            <a:spAutoFit/>
          </a:bodyPr>
          <a:lstStyle/>
          <a:p>
            <a:pPr marL="342900" indent="-342900">
              <a:lnSpc>
                <a:spcPts val="2000"/>
              </a:lnSpc>
              <a:buFont typeface="Arial" panose="020B0604020202020204" pitchFamily="34" charset="0"/>
              <a:buChar char="•"/>
            </a:pPr>
            <a:r>
              <a:rPr lang="en-US" sz="1500" dirty="0">
                <a:solidFill>
                  <a:srgbClr val="002060"/>
                </a:solidFill>
                <a:latin typeface="Gadugi" panose="020B0502040204020203" pitchFamily="34" charset="0"/>
              </a:rPr>
              <a:t>Match vector feature data to the style JSON data</a:t>
            </a:r>
          </a:p>
          <a:p>
            <a:pPr marL="342900" indent="-342900">
              <a:lnSpc>
                <a:spcPts val="2000"/>
              </a:lnSpc>
              <a:buFont typeface="Arial" panose="020B0604020202020204" pitchFamily="34" charset="0"/>
              <a:buChar char="•"/>
            </a:pPr>
            <a:r>
              <a:rPr lang="en-US" sz="1500" dirty="0">
                <a:solidFill>
                  <a:srgbClr val="002060"/>
                </a:solidFill>
                <a:latin typeface="Gadugi" panose="020B0502040204020203" pitchFamily="34" charset="0"/>
              </a:rPr>
              <a:t>In the FIRMS_MODIS example, we match “CONFIDENCE”</a:t>
            </a:r>
          </a:p>
          <a:p>
            <a:pPr marL="342900" indent="-342900">
              <a:lnSpc>
                <a:spcPts val="2000"/>
              </a:lnSpc>
              <a:buFont typeface="Arial" panose="020B0604020202020204" pitchFamily="34" charset="0"/>
              <a:buChar char="•"/>
            </a:pPr>
            <a:r>
              <a:rPr lang="en-US" sz="1500" dirty="0">
                <a:solidFill>
                  <a:srgbClr val="002060"/>
                </a:solidFill>
                <a:latin typeface="Gadugi" panose="020B0502040204020203" pitchFamily="34" charset="0"/>
              </a:rPr>
              <a:t>Based on the CONFIDENCE number, we style with 1 of 3 colors</a:t>
            </a:r>
          </a:p>
        </p:txBody>
      </p:sp>
      <p:sp>
        <p:nvSpPr>
          <p:cNvPr id="5" name="TextBox 4"/>
          <p:cNvSpPr txBox="1"/>
          <p:nvPr/>
        </p:nvSpPr>
        <p:spPr>
          <a:xfrm>
            <a:off x="2251146" y="2196057"/>
            <a:ext cx="3066289" cy="400110"/>
          </a:xfrm>
          <a:prstGeom prst="rect">
            <a:avLst/>
          </a:prstGeom>
          <a:noFill/>
        </p:spPr>
        <p:txBody>
          <a:bodyPr wrap="none" rtlCol="0">
            <a:spAutoFit/>
          </a:bodyPr>
          <a:lstStyle/>
          <a:p>
            <a:r>
              <a:rPr lang="en-US" sz="2000" dirty="0">
                <a:solidFill>
                  <a:srgbClr val="002060"/>
                </a:solidFill>
                <a:latin typeface="Gadugi" panose="020B0502040204020203" pitchFamily="34" charset="0"/>
              </a:rPr>
              <a:t>Vector Point Feature Data</a:t>
            </a:r>
          </a:p>
        </p:txBody>
      </p:sp>
      <p:sp>
        <p:nvSpPr>
          <p:cNvPr id="13" name="TextBox 12"/>
          <p:cNvSpPr txBox="1"/>
          <p:nvPr/>
        </p:nvSpPr>
        <p:spPr>
          <a:xfrm>
            <a:off x="7455020" y="2196057"/>
            <a:ext cx="2000612" cy="400110"/>
          </a:xfrm>
          <a:prstGeom prst="rect">
            <a:avLst/>
          </a:prstGeom>
          <a:noFill/>
        </p:spPr>
        <p:txBody>
          <a:bodyPr wrap="none" rtlCol="0">
            <a:spAutoFit/>
          </a:bodyPr>
          <a:lstStyle/>
          <a:p>
            <a:r>
              <a:rPr lang="en-US" sz="2000" dirty="0">
                <a:solidFill>
                  <a:srgbClr val="002060"/>
                </a:solidFill>
                <a:latin typeface="Gadugi" panose="020B0502040204020203" pitchFamily="34" charset="0"/>
              </a:rPr>
              <a:t>JSON Style Data</a:t>
            </a:r>
          </a:p>
        </p:txBody>
      </p:sp>
    </p:spTree>
    <p:extLst>
      <p:ext uri="{BB962C8B-B14F-4D97-AF65-F5344CB8AC3E}">
        <p14:creationId xmlns:p14="http://schemas.microsoft.com/office/powerpoint/2010/main" val="31409878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4968" y="154807"/>
            <a:ext cx="7771340" cy="862325"/>
          </a:xfrm>
          <a:effectLst>
            <a:outerShdw blurRad="50800" dist="38100" dir="2700000" algn="tl" rotWithShape="0">
              <a:prstClr val="black">
                <a:alpha val="40000"/>
              </a:prstClr>
            </a:outerShdw>
          </a:effectLst>
        </p:spPr>
        <p:txBody>
          <a:bodyPr>
            <a:normAutofit fontScale="90000"/>
          </a:bodyPr>
          <a:lstStyle/>
          <a:p>
            <a:r>
              <a:rPr lang="en-US" spc="200" dirty="0">
                <a:solidFill>
                  <a:schemeClr val="bg1"/>
                </a:solidFill>
                <a:latin typeface="Berlin Sans FB" panose="020E0602020502020306" pitchFamily="34" charset="0"/>
              </a:rPr>
              <a:t>Comparison Mode (Sept 2018)</a:t>
            </a:r>
          </a:p>
        </p:txBody>
      </p:sp>
      <p:cxnSp>
        <p:nvCxnSpPr>
          <p:cNvPr id="7" name="Straight Connector 6"/>
          <p:cNvCxnSpPr/>
          <p:nvPr/>
        </p:nvCxnSpPr>
        <p:spPr>
          <a:xfrm>
            <a:off x="0" y="1118932"/>
            <a:ext cx="12192000" cy="1499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1244" y="269470"/>
            <a:ext cx="2904592" cy="5846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828" y="2272157"/>
            <a:ext cx="5001054" cy="404474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040" y="2272157"/>
            <a:ext cx="4750332" cy="4044740"/>
          </a:xfrm>
          <a:prstGeom prst="rect">
            <a:avLst/>
          </a:prstGeom>
        </p:spPr>
      </p:pic>
      <p:cxnSp>
        <p:nvCxnSpPr>
          <p:cNvPr id="11" name="Straight Connector 10"/>
          <p:cNvCxnSpPr/>
          <p:nvPr/>
        </p:nvCxnSpPr>
        <p:spPr>
          <a:xfrm>
            <a:off x="5938345" y="2659117"/>
            <a:ext cx="10510" cy="3100552"/>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895040" y="1572237"/>
            <a:ext cx="4750332" cy="581244"/>
          </a:xfrm>
          <a:prstGeom prst="rect">
            <a:avLst/>
          </a:prstGeom>
          <a:solidFill>
            <a:schemeClr val="bg1"/>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2060"/>
                </a:solidFill>
                <a:latin typeface="Gadugi" panose="020B0502040204020203" pitchFamily="34" charset="0"/>
              </a:rPr>
              <a:t>Opacity Mode</a:t>
            </a:r>
          </a:p>
          <a:p>
            <a:pPr marL="0" indent="0" algn="ctr">
              <a:buFont typeface="Arial" panose="020B0604020202020204" pitchFamily="34" charset="0"/>
              <a:buNone/>
            </a:pPr>
            <a:endParaRPr lang="en-US" dirty="0">
              <a:solidFill>
                <a:srgbClr val="002060"/>
              </a:solidFill>
              <a:latin typeface="Gadugi" panose="020B0502040204020203" pitchFamily="34" charset="0"/>
            </a:endParaRPr>
          </a:p>
          <a:p>
            <a:endParaRPr lang="en-US" dirty="0">
              <a:solidFill>
                <a:srgbClr val="002060"/>
              </a:solidFill>
            </a:endParaRPr>
          </a:p>
          <a:p>
            <a:pPr marL="0" indent="0">
              <a:buFont typeface="Arial" panose="020B0604020202020204" pitchFamily="34" charset="0"/>
              <a:buNone/>
            </a:pPr>
            <a:endParaRPr lang="en-US" dirty="0">
              <a:solidFill>
                <a:srgbClr val="002060"/>
              </a:solidFill>
              <a:latin typeface="Gadugi" panose="020B0502040204020203" pitchFamily="34" charset="0"/>
            </a:endParaRPr>
          </a:p>
        </p:txBody>
      </p:sp>
      <p:sp>
        <p:nvSpPr>
          <p:cNvPr id="12" name="Content Placeholder 2"/>
          <p:cNvSpPr>
            <a:spLocks noGrp="1"/>
          </p:cNvSpPr>
          <p:nvPr>
            <p:ph idx="1"/>
          </p:nvPr>
        </p:nvSpPr>
        <p:spPr>
          <a:xfrm>
            <a:off x="6241828" y="1572237"/>
            <a:ext cx="5001054" cy="581244"/>
          </a:xfrm>
          <a:solidFill>
            <a:schemeClr val="bg1"/>
          </a:solidFill>
          <a:ln>
            <a:noFill/>
          </a:ln>
        </p:spPr>
        <p:txBody>
          <a:bodyPr>
            <a:normAutofit/>
          </a:bodyPr>
          <a:lstStyle/>
          <a:p>
            <a:pPr marL="0" indent="0" algn="ctr">
              <a:buNone/>
            </a:pPr>
            <a:r>
              <a:rPr lang="en-US" dirty="0">
                <a:solidFill>
                  <a:srgbClr val="002060"/>
                </a:solidFill>
                <a:latin typeface="Gadugi" panose="020B0502040204020203" pitchFamily="34" charset="0"/>
              </a:rPr>
              <a:t>Swipe Mode</a:t>
            </a:r>
          </a:p>
        </p:txBody>
      </p:sp>
    </p:spTree>
    <p:extLst>
      <p:ext uri="{BB962C8B-B14F-4D97-AF65-F5344CB8AC3E}">
        <p14:creationId xmlns:p14="http://schemas.microsoft.com/office/powerpoint/2010/main" val="11198682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TotalTime>
  <Words>2709</Words>
  <Application>Microsoft Office PowerPoint</Application>
  <PresentationFormat>Widescreen</PresentationFormat>
  <Paragraphs>367</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Berlin Sans FB</vt:lpstr>
      <vt:lpstr>Calibri</vt:lpstr>
      <vt:lpstr>Calibri Light</vt:lpstr>
      <vt:lpstr>Gadugi</vt:lpstr>
      <vt:lpstr>Times New Roman</vt:lpstr>
      <vt:lpstr>Office Theme</vt:lpstr>
      <vt:lpstr>PowerPoint Presentation</vt:lpstr>
      <vt:lpstr>Major Releases</vt:lpstr>
      <vt:lpstr>Improved Image Resolution</vt:lpstr>
      <vt:lpstr>Geostationary Imagery Support</vt:lpstr>
      <vt:lpstr>Geostationary Imagery Support</vt:lpstr>
      <vt:lpstr>Event Tracks &amp; Polar Events</vt:lpstr>
      <vt:lpstr>Vector Support</vt:lpstr>
      <vt:lpstr>Vector Support</vt:lpstr>
      <vt:lpstr>Comparison Mode (Sept 2018)</vt:lpstr>
      <vt:lpstr>New Layers</vt:lpstr>
      <vt:lpstr>New Layers</vt:lpstr>
      <vt:lpstr>Metrics</vt:lpstr>
      <vt:lpstr>Metrics</vt:lpstr>
      <vt:lpstr>Worldview AR</vt:lpstr>
      <vt:lpstr>PowerPoint Presentation</vt:lpstr>
      <vt:lpstr>PowerPoint Presentation</vt:lpstr>
      <vt:lpstr>PowerPoint Presentation</vt:lpstr>
    </vt:vector>
  </TitlesOfParts>
  <Company>HPES ACES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Worldview Status</dc:title>
  <dc:creator>Rice, Zachary T. (GSFC-580.0)[Arctic Slope Technical Services, Inc.]</dc:creator>
  <cp:lastModifiedBy>Rice, Zachary T. (GSFC-580.0)[Arctic Slope Technical Services, Inc.]</cp:lastModifiedBy>
  <cp:revision>283</cp:revision>
  <dcterms:created xsi:type="dcterms:W3CDTF">2018-03-09T22:00:48Z</dcterms:created>
  <dcterms:modified xsi:type="dcterms:W3CDTF">2018-08-29T12:43:02Z</dcterms:modified>
</cp:coreProperties>
</file>